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4816" r:id="rId2"/>
    <p:sldId id="4817" r:id="rId3"/>
    <p:sldId id="4818" r:id="rId4"/>
    <p:sldId id="4819" r:id="rId5"/>
    <p:sldId id="4820" r:id="rId6"/>
    <p:sldId id="4821" r:id="rId7"/>
    <p:sldId id="257" r:id="rId8"/>
    <p:sldId id="258" r:id="rId9"/>
    <p:sldId id="263" r:id="rId10"/>
    <p:sldId id="259" r:id="rId11"/>
    <p:sldId id="262" r:id="rId12"/>
    <p:sldId id="260" r:id="rId13"/>
    <p:sldId id="261" r:id="rId14"/>
    <p:sldId id="264" r:id="rId15"/>
    <p:sldId id="265" r:id="rId16"/>
    <p:sldId id="266" r:id="rId17"/>
    <p:sldId id="267" r:id="rId18"/>
    <p:sldId id="268" r:id="rId19"/>
    <p:sldId id="269" r:id="rId20"/>
    <p:sldId id="4783" r:id="rId21"/>
    <p:sldId id="4788" r:id="rId22"/>
    <p:sldId id="4795" r:id="rId23"/>
    <p:sldId id="4797" r:id="rId24"/>
    <p:sldId id="4799" r:id="rId25"/>
    <p:sldId id="4800" r:id="rId26"/>
    <p:sldId id="4801" r:id="rId27"/>
    <p:sldId id="4802" r:id="rId28"/>
    <p:sldId id="4803" r:id="rId29"/>
    <p:sldId id="4804" r:id="rId30"/>
    <p:sldId id="4805" r:id="rId31"/>
    <p:sldId id="4806" r:id="rId32"/>
    <p:sldId id="4807" r:id="rId33"/>
    <p:sldId id="4808" r:id="rId34"/>
    <p:sldId id="4809" r:id="rId35"/>
    <p:sldId id="4810" r:id="rId36"/>
    <p:sldId id="4811" r:id="rId37"/>
    <p:sldId id="4812" r:id="rId38"/>
    <p:sldId id="4813" r:id="rId39"/>
    <p:sldId id="4814" r:id="rId40"/>
    <p:sldId id="4815" r:id="rId41"/>
    <p:sldId id="4822" r:id="rId42"/>
    <p:sldId id="4823" r:id="rId43"/>
    <p:sldId id="4824" r:id="rId44"/>
    <p:sldId id="4825" r:id="rId45"/>
    <p:sldId id="4826" r:id="rId46"/>
    <p:sldId id="4827" r:id="rId47"/>
    <p:sldId id="482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0" d="100"/>
          <a:sy n="60" d="100"/>
        </p:scale>
        <p:origin x="908"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BABB3E-12D0-46E0-A622-B85D1891F5E7}" type="datetimeFigureOut">
              <a:rPr lang="en-IN" smtClean="0"/>
              <a:t>18-01-2026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81E6DD-CABB-4650-A0E8-9D6F923F2C14}" type="slidenum">
              <a:rPr lang="en-IN" smtClean="0"/>
              <a:t>‹#›</a:t>
            </a:fld>
            <a:endParaRPr lang="en-IN"/>
          </a:p>
        </p:txBody>
      </p:sp>
    </p:spTree>
    <p:extLst>
      <p:ext uri="{BB962C8B-B14F-4D97-AF65-F5344CB8AC3E}">
        <p14:creationId xmlns:p14="http://schemas.microsoft.com/office/powerpoint/2010/main" val="3194084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69D07A-98AC-4408-9A87-677237176D46}" type="slidenum">
              <a:rPr lang="en-GB" smtClean="0"/>
              <a:t>15</a:t>
            </a:fld>
            <a:endParaRPr lang="en-GB"/>
          </a:p>
        </p:txBody>
      </p:sp>
    </p:spTree>
    <p:extLst>
      <p:ext uri="{BB962C8B-B14F-4D97-AF65-F5344CB8AC3E}">
        <p14:creationId xmlns:p14="http://schemas.microsoft.com/office/powerpoint/2010/main" val="4027838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8BCDC-FF49-5323-E576-20CF6A38D5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B27491-1B16-F08D-6F58-884087094C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605FFA-1547-2176-6DFC-965CEC93D9A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C5CC872-FAE6-0E7F-39E9-798A6ECF29EC}"/>
              </a:ext>
            </a:extLst>
          </p:cNvPr>
          <p:cNvSpPr>
            <a:spLocks noGrp="1"/>
          </p:cNvSpPr>
          <p:nvPr>
            <p:ph type="sldNum" sz="quarter" idx="5"/>
          </p:nvPr>
        </p:nvSpPr>
        <p:spPr/>
        <p:txBody>
          <a:bodyPr/>
          <a:lstStyle/>
          <a:p>
            <a:fld id="{4169D07A-98AC-4408-9A87-677237176D46}" type="slidenum">
              <a:rPr lang="en-GB" smtClean="0"/>
              <a:t>16</a:t>
            </a:fld>
            <a:endParaRPr lang="en-GB"/>
          </a:p>
        </p:txBody>
      </p:sp>
    </p:spTree>
    <p:extLst>
      <p:ext uri="{BB962C8B-B14F-4D97-AF65-F5344CB8AC3E}">
        <p14:creationId xmlns:p14="http://schemas.microsoft.com/office/powerpoint/2010/main" val="52996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CE786-23D5-FA3E-D871-FBB0449003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B756C7-314E-3D08-7444-D66C35D199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BE763A-ACA2-5508-2817-BD5F1526F9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86781AC-4144-5096-DA84-F951C1A7C497}"/>
              </a:ext>
            </a:extLst>
          </p:cNvPr>
          <p:cNvSpPr>
            <a:spLocks noGrp="1"/>
          </p:cNvSpPr>
          <p:nvPr>
            <p:ph type="sldNum" sz="quarter" idx="5"/>
          </p:nvPr>
        </p:nvSpPr>
        <p:spPr/>
        <p:txBody>
          <a:bodyPr/>
          <a:lstStyle/>
          <a:p>
            <a:fld id="{4169D07A-98AC-4408-9A87-677237176D46}" type="slidenum">
              <a:rPr lang="en-GB" smtClean="0"/>
              <a:t>17</a:t>
            </a:fld>
            <a:endParaRPr lang="en-GB"/>
          </a:p>
        </p:txBody>
      </p:sp>
    </p:spTree>
    <p:extLst>
      <p:ext uri="{BB962C8B-B14F-4D97-AF65-F5344CB8AC3E}">
        <p14:creationId xmlns:p14="http://schemas.microsoft.com/office/powerpoint/2010/main" val="1507000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4EAD0-4E5A-8979-E7FD-82245FE43D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C79A49-BD14-66F0-7085-83FB4A7FCC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101744-5F66-0FF6-1F8B-21B954EBD9D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FAF754-63EF-B9F4-43D8-2DCE2B3FE780}"/>
              </a:ext>
            </a:extLst>
          </p:cNvPr>
          <p:cNvSpPr>
            <a:spLocks noGrp="1"/>
          </p:cNvSpPr>
          <p:nvPr>
            <p:ph type="sldNum" sz="quarter" idx="5"/>
          </p:nvPr>
        </p:nvSpPr>
        <p:spPr/>
        <p:txBody>
          <a:bodyPr/>
          <a:lstStyle/>
          <a:p>
            <a:fld id="{4169D07A-98AC-4408-9A87-677237176D46}" type="slidenum">
              <a:rPr lang="en-GB" smtClean="0"/>
              <a:t>18</a:t>
            </a:fld>
            <a:endParaRPr lang="en-GB"/>
          </a:p>
        </p:txBody>
      </p:sp>
    </p:spTree>
    <p:extLst>
      <p:ext uri="{BB962C8B-B14F-4D97-AF65-F5344CB8AC3E}">
        <p14:creationId xmlns:p14="http://schemas.microsoft.com/office/powerpoint/2010/main" val="2443184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266BF-C5E4-81FF-4B4A-05B6866014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94C762-ADC5-BDD3-2702-9873A3A814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B3D6CC-01C0-B620-4F3E-A77E6B39802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0143AB8-3714-8A63-C1B9-92CEA0DB0218}"/>
              </a:ext>
            </a:extLst>
          </p:cNvPr>
          <p:cNvSpPr>
            <a:spLocks noGrp="1"/>
          </p:cNvSpPr>
          <p:nvPr>
            <p:ph type="sldNum" sz="quarter" idx="5"/>
          </p:nvPr>
        </p:nvSpPr>
        <p:spPr/>
        <p:txBody>
          <a:bodyPr/>
          <a:lstStyle/>
          <a:p>
            <a:fld id="{4169D07A-98AC-4408-9A87-677237176D46}" type="slidenum">
              <a:rPr lang="en-GB" smtClean="0"/>
              <a:t>19</a:t>
            </a:fld>
            <a:endParaRPr lang="en-GB"/>
          </a:p>
        </p:txBody>
      </p:sp>
    </p:spTree>
    <p:extLst>
      <p:ext uri="{BB962C8B-B14F-4D97-AF65-F5344CB8AC3E}">
        <p14:creationId xmlns:p14="http://schemas.microsoft.com/office/powerpoint/2010/main" val="2287778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EA001-19D2-AB32-1CD6-3577F2FC53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940224-6139-9C21-BF46-04D55F546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AADA60-BB40-3EA3-94A8-E4F40E18D9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AEF2C0-B2B6-000B-34A3-E85D80105756}"/>
              </a:ext>
            </a:extLst>
          </p:cNvPr>
          <p:cNvSpPr>
            <a:spLocks noGrp="1"/>
          </p:cNvSpPr>
          <p:nvPr>
            <p:ph type="sldNum" sz="quarter" idx="5"/>
          </p:nvPr>
        </p:nvSpPr>
        <p:spPr/>
        <p:txBody>
          <a:bodyPr/>
          <a:lstStyle/>
          <a:p>
            <a:fld id="{4169D07A-98AC-4408-9A87-677237176D46}" type="slidenum">
              <a:rPr lang="en-GB" smtClean="0"/>
              <a:t>28</a:t>
            </a:fld>
            <a:endParaRPr lang="en-GB" dirty="0"/>
          </a:p>
        </p:txBody>
      </p:sp>
    </p:spTree>
    <p:extLst>
      <p:ext uri="{BB962C8B-B14F-4D97-AF65-F5344CB8AC3E}">
        <p14:creationId xmlns:p14="http://schemas.microsoft.com/office/powerpoint/2010/main" val="2410507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EA001-19D2-AB32-1CD6-3577F2FC53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940224-6139-9C21-BF46-04D55F546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AADA60-BB40-3EA3-94A8-E4F40E18D9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AEF2C0-B2B6-000B-34A3-E85D80105756}"/>
              </a:ext>
            </a:extLst>
          </p:cNvPr>
          <p:cNvSpPr>
            <a:spLocks noGrp="1"/>
          </p:cNvSpPr>
          <p:nvPr>
            <p:ph type="sldNum" sz="quarter" idx="5"/>
          </p:nvPr>
        </p:nvSpPr>
        <p:spPr/>
        <p:txBody>
          <a:bodyPr/>
          <a:lstStyle/>
          <a:p>
            <a:fld id="{4169D07A-98AC-4408-9A87-677237176D46}" type="slidenum">
              <a:rPr lang="en-GB" smtClean="0"/>
              <a:t>42</a:t>
            </a:fld>
            <a:endParaRPr lang="en-GB" dirty="0"/>
          </a:p>
        </p:txBody>
      </p:sp>
    </p:spTree>
    <p:extLst>
      <p:ext uri="{BB962C8B-B14F-4D97-AF65-F5344CB8AC3E}">
        <p14:creationId xmlns:p14="http://schemas.microsoft.com/office/powerpoint/2010/main" val="2410507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63F41-9494-E561-E646-4A7A5CB254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0F2726B-38A2-19B0-C431-BA457450EE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42A0CB4-AAC9-1E3C-2C2A-D6C39B490E2F}"/>
              </a:ext>
            </a:extLst>
          </p:cNvPr>
          <p:cNvSpPr>
            <a:spLocks noGrp="1"/>
          </p:cNvSpPr>
          <p:nvPr>
            <p:ph type="dt" sz="half" idx="10"/>
          </p:nvPr>
        </p:nvSpPr>
        <p:spPr/>
        <p:txBody>
          <a:bodyPr/>
          <a:lstStyle/>
          <a:p>
            <a:fld id="{6D15AD68-BEDE-4952-9811-519BAD9F4952}" type="datetimeFigureOut">
              <a:rPr lang="en-IN" smtClean="0"/>
              <a:t>18-01-2026</a:t>
            </a:fld>
            <a:endParaRPr lang="en-IN"/>
          </a:p>
        </p:txBody>
      </p:sp>
      <p:sp>
        <p:nvSpPr>
          <p:cNvPr id="5" name="Footer Placeholder 4">
            <a:extLst>
              <a:ext uri="{FF2B5EF4-FFF2-40B4-BE49-F238E27FC236}">
                <a16:creationId xmlns:a16="http://schemas.microsoft.com/office/drawing/2014/main" id="{D635A328-3E58-684F-A498-E8D857F7A6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A3B921-EF1E-9C24-A32A-B746B990B957}"/>
              </a:ext>
            </a:extLst>
          </p:cNvPr>
          <p:cNvSpPr>
            <a:spLocks noGrp="1"/>
          </p:cNvSpPr>
          <p:nvPr>
            <p:ph type="sldNum" sz="quarter" idx="12"/>
          </p:nvPr>
        </p:nvSpPr>
        <p:spPr/>
        <p:txBody>
          <a:bodyPr/>
          <a:lstStyle/>
          <a:p>
            <a:fld id="{ACDE7AD5-E81B-45FB-970F-3BABD28BBFE9}" type="slidenum">
              <a:rPr lang="en-IN" smtClean="0"/>
              <a:t>‹#›</a:t>
            </a:fld>
            <a:endParaRPr lang="en-IN"/>
          </a:p>
        </p:txBody>
      </p:sp>
    </p:spTree>
    <p:extLst>
      <p:ext uri="{BB962C8B-B14F-4D97-AF65-F5344CB8AC3E}">
        <p14:creationId xmlns:p14="http://schemas.microsoft.com/office/powerpoint/2010/main" val="3362415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1E621-BADF-4B06-245B-260D9EADDFC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AD8DFD-91D9-C14E-3BFF-959CCF3CC8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B0BA03-ABBC-9C91-DDAE-8AD5B0194918}"/>
              </a:ext>
            </a:extLst>
          </p:cNvPr>
          <p:cNvSpPr>
            <a:spLocks noGrp="1"/>
          </p:cNvSpPr>
          <p:nvPr>
            <p:ph type="dt" sz="half" idx="10"/>
          </p:nvPr>
        </p:nvSpPr>
        <p:spPr/>
        <p:txBody>
          <a:bodyPr/>
          <a:lstStyle/>
          <a:p>
            <a:fld id="{6D15AD68-BEDE-4952-9811-519BAD9F4952}" type="datetimeFigureOut">
              <a:rPr lang="en-IN" smtClean="0"/>
              <a:t>18-01-2026</a:t>
            </a:fld>
            <a:endParaRPr lang="en-IN"/>
          </a:p>
        </p:txBody>
      </p:sp>
      <p:sp>
        <p:nvSpPr>
          <p:cNvPr id="5" name="Footer Placeholder 4">
            <a:extLst>
              <a:ext uri="{FF2B5EF4-FFF2-40B4-BE49-F238E27FC236}">
                <a16:creationId xmlns:a16="http://schemas.microsoft.com/office/drawing/2014/main" id="{C997F71A-4A51-8EA0-0C8C-0B9CCFD086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AAE7B3-9EC3-3A58-FFF3-6C86E4BA9980}"/>
              </a:ext>
            </a:extLst>
          </p:cNvPr>
          <p:cNvSpPr>
            <a:spLocks noGrp="1"/>
          </p:cNvSpPr>
          <p:nvPr>
            <p:ph type="sldNum" sz="quarter" idx="12"/>
          </p:nvPr>
        </p:nvSpPr>
        <p:spPr/>
        <p:txBody>
          <a:bodyPr/>
          <a:lstStyle/>
          <a:p>
            <a:fld id="{ACDE7AD5-E81B-45FB-970F-3BABD28BBFE9}" type="slidenum">
              <a:rPr lang="en-IN" smtClean="0"/>
              <a:t>‹#›</a:t>
            </a:fld>
            <a:endParaRPr lang="en-IN"/>
          </a:p>
        </p:txBody>
      </p:sp>
    </p:spTree>
    <p:extLst>
      <p:ext uri="{BB962C8B-B14F-4D97-AF65-F5344CB8AC3E}">
        <p14:creationId xmlns:p14="http://schemas.microsoft.com/office/powerpoint/2010/main" val="3856532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6A1D74-D4D6-634E-161A-A5035DF182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F27B0AB-C414-22A2-94AE-52DAB83D32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6348E8-2C88-2DC2-5301-844E16E9A152}"/>
              </a:ext>
            </a:extLst>
          </p:cNvPr>
          <p:cNvSpPr>
            <a:spLocks noGrp="1"/>
          </p:cNvSpPr>
          <p:nvPr>
            <p:ph type="dt" sz="half" idx="10"/>
          </p:nvPr>
        </p:nvSpPr>
        <p:spPr/>
        <p:txBody>
          <a:bodyPr/>
          <a:lstStyle/>
          <a:p>
            <a:fld id="{6D15AD68-BEDE-4952-9811-519BAD9F4952}" type="datetimeFigureOut">
              <a:rPr lang="en-IN" smtClean="0"/>
              <a:t>18-01-2026</a:t>
            </a:fld>
            <a:endParaRPr lang="en-IN"/>
          </a:p>
        </p:txBody>
      </p:sp>
      <p:sp>
        <p:nvSpPr>
          <p:cNvPr id="5" name="Footer Placeholder 4">
            <a:extLst>
              <a:ext uri="{FF2B5EF4-FFF2-40B4-BE49-F238E27FC236}">
                <a16:creationId xmlns:a16="http://schemas.microsoft.com/office/drawing/2014/main" id="{A7CDB52C-C1DA-CFBB-B314-11F8A38166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94FE76-066D-2AAB-39E6-F59AA2216CE1}"/>
              </a:ext>
            </a:extLst>
          </p:cNvPr>
          <p:cNvSpPr>
            <a:spLocks noGrp="1"/>
          </p:cNvSpPr>
          <p:nvPr>
            <p:ph type="sldNum" sz="quarter" idx="12"/>
          </p:nvPr>
        </p:nvSpPr>
        <p:spPr/>
        <p:txBody>
          <a:bodyPr/>
          <a:lstStyle/>
          <a:p>
            <a:fld id="{ACDE7AD5-E81B-45FB-970F-3BABD28BBFE9}" type="slidenum">
              <a:rPr lang="en-IN" smtClean="0"/>
              <a:t>‹#›</a:t>
            </a:fld>
            <a:endParaRPr lang="en-IN"/>
          </a:p>
        </p:txBody>
      </p:sp>
    </p:spTree>
    <p:extLst>
      <p:ext uri="{BB962C8B-B14F-4D97-AF65-F5344CB8AC3E}">
        <p14:creationId xmlns:p14="http://schemas.microsoft.com/office/powerpoint/2010/main" val="2666487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age - Yellow - Client Logo">
    <p:bg>
      <p:bgPr>
        <a:solidFill>
          <a:schemeClr val="bg1"/>
        </a:solidFill>
        <a:effectLst/>
      </p:bgPr>
    </p:bg>
    <p:spTree>
      <p:nvGrpSpPr>
        <p:cNvPr id="1" name=""/>
        <p:cNvGrpSpPr/>
        <p:nvPr/>
      </p:nvGrpSpPr>
      <p:grpSpPr>
        <a:xfrm>
          <a:off x="0" y="0"/>
          <a:ext cx="0" cy="0"/>
          <a:chOff x="0" y="0"/>
          <a:chExt cx="0" cy="0"/>
        </a:xfrm>
      </p:grpSpPr>
      <p:pic>
        <p:nvPicPr>
          <p:cNvPr id="4" name="Picture 3" descr="A blue background with curved lines&#10;&#10;AI-generated content may be incorrect.">
            <a:extLst>
              <a:ext uri="{FF2B5EF4-FFF2-40B4-BE49-F238E27FC236}">
                <a16:creationId xmlns:a16="http://schemas.microsoft.com/office/drawing/2014/main" id="{B73DC436-C430-1491-E846-E1D25FC0680F}"/>
              </a:ext>
            </a:extLst>
          </p:cNvPr>
          <p:cNvPicPr>
            <a:picLocks noChangeAspect="1"/>
          </p:cNvPicPr>
          <p:nvPr userDrawn="1"/>
        </p:nvPicPr>
        <p:blipFill>
          <a:blip r:embed="rId2"/>
          <a:stretch>
            <a:fillRect/>
          </a:stretch>
        </p:blipFill>
        <p:spPr>
          <a:xfrm>
            <a:off x="1" y="0"/>
            <a:ext cx="12226183" cy="6858000"/>
          </a:xfrm>
          <a:prstGeom prst="rect">
            <a:avLst/>
          </a:prstGeom>
        </p:spPr>
      </p:pic>
      <p:sp>
        <p:nvSpPr>
          <p:cNvPr id="18" name="Text Placeholder 17"/>
          <p:cNvSpPr>
            <a:spLocks noGrp="1"/>
          </p:cNvSpPr>
          <p:nvPr>
            <p:ph type="body" sz="quarter" idx="11" hasCustomPrompt="1"/>
          </p:nvPr>
        </p:nvSpPr>
        <p:spPr>
          <a:xfrm>
            <a:off x="3630086" y="3705443"/>
            <a:ext cx="4931833" cy="270988"/>
          </a:xfrm>
          <a:prstGeom prst="rect">
            <a:avLst/>
          </a:prstGeom>
        </p:spPr>
        <p:txBody>
          <a:bodyPr lIns="0" tIns="0" rIns="0" bIns="0"/>
          <a:lstStyle>
            <a:lvl1pPr marL="0" indent="0" algn="ctr">
              <a:lnSpc>
                <a:spcPct val="100000"/>
              </a:lnSpc>
              <a:buNone/>
              <a:defRPr sz="1333" b="0" i="0" spc="267" baseline="0">
                <a:solidFill>
                  <a:schemeClr val="tx1"/>
                </a:solidFill>
                <a:latin typeface="Arial" charset="0"/>
                <a:ea typeface="Arial" charset="0"/>
                <a:cs typeface="Arial" charset="0"/>
              </a:defRPr>
            </a:lvl1pPr>
            <a:lvl2pPr marL="372515" indent="0">
              <a:lnSpc>
                <a:spcPct val="100000"/>
              </a:lnSpc>
              <a:buNone/>
              <a:defRPr sz="800">
                <a:solidFill>
                  <a:srgbClr val="728595"/>
                </a:solidFill>
                <a:latin typeface="Roboto Light" panose="02000000000000000000" pitchFamily="2" charset="0"/>
                <a:ea typeface="Roboto Light" panose="02000000000000000000" pitchFamily="2" charset="0"/>
                <a:cs typeface="Roboto Light" panose="02000000000000000000" pitchFamily="2" charset="0"/>
              </a:defRPr>
            </a:lvl2pPr>
            <a:lvl3pPr marL="755612" indent="0">
              <a:lnSpc>
                <a:spcPct val="100000"/>
              </a:lnSpc>
              <a:buNone/>
              <a:defRPr sz="800">
                <a:solidFill>
                  <a:srgbClr val="728595"/>
                </a:solidFill>
                <a:latin typeface="Roboto Light" panose="02000000000000000000" pitchFamily="2" charset="0"/>
                <a:ea typeface="Roboto Light" panose="02000000000000000000" pitchFamily="2" charset="0"/>
                <a:cs typeface="Roboto Light" panose="02000000000000000000" pitchFamily="2" charset="0"/>
              </a:defRPr>
            </a:lvl3pPr>
            <a:lvl4pPr marL="1130244" indent="0">
              <a:lnSpc>
                <a:spcPct val="100000"/>
              </a:lnSpc>
              <a:buNone/>
              <a:defRPr sz="800">
                <a:solidFill>
                  <a:srgbClr val="728595"/>
                </a:solidFill>
                <a:latin typeface="Roboto Light" panose="02000000000000000000" pitchFamily="2" charset="0"/>
                <a:ea typeface="Roboto Light" panose="02000000000000000000" pitchFamily="2" charset="0"/>
                <a:cs typeface="Roboto Light" panose="02000000000000000000" pitchFamily="2" charset="0"/>
              </a:defRPr>
            </a:lvl4pPr>
            <a:lvl5pPr marL="1443495" indent="0">
              <a:lnSpc>
                <a:spcPct val="100000"/>
              </a:lnSpc>
              <a:buNone/>
              <a:defRPr sz="800">
                <a:solidFill>
                  <a:srgbClr val="728595"/>
                </a:solidFill>
                <a:latin typeface="Roboto Light" panose="02000000000000000000" pitchFamily="2" charset="0"/>
                <a:ea typeface="Roboto Light" panose="02000000000000000000" pitchFamily="2" charset="0"/>
                <a:cs typeface="Roboto Light" panose="02000000000000000000" pitchFamily="2" charset="0"/>
              </a:defRPr>
            </a:lvl5pPr>
          </a:lstStyle>
          <a:p>
            <a:pPr lvl="0"/>
            <a:r>
              <a:rPr lang="en-US"/>
              <a:t>PRESENTATION DATE</a:t>
            </a:r>
          </a:p>
        </p:txBody>
      </p:sp>
      <p:cxnSp>
        <p:nvCxnSpPr>
          <p:cNvPr id="10" name="Straight Connector 9"/>
          <p:cNvCxnSpPr/>
          <p:nvPr userDrawn="1"/>
        </p:nvCxnSpPr>
        <p:spPr>
          <a:xfrm>
            <a:off x="-34183" y="8110409"/>
            <a:ext cx="12260365" cy="0"/>
          </a:xfrm>
          <a:prstGeom prst="line">
            <a:avLst/>
          </a:prstGeom>
          <a:ln w="6350" cap="flat" cmpd="sng" algn="ctr">
            <a:solidFill>
              <a:schemeClr val="accent5">
                <a:alpha val="1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hasCustomPrompt="1"/>
          </p:nvPr>
        </p:nvSpPr>
        <p:spPr>
          <a:xfrm>
            <a:off x="765173" y="2215092"/>
            <a:ext cx="10611576" cy="732869"/>
          </a:xfrm>
          <a:prstGeom prst="rect">
            <a:avLst/>
          </a:prstGeom>
        </p:spPr>
        <p:txBody>
          <a:bodyPr lIns="0" tIns="0" rIns="0" bIns="0" anchor="ctr" anchorCtr="0"/>
          <a:lstStyle>
            <a:lvl1pPr algn="ctr">
              <a:defRPr sz="4800" b="1" i="0">
                <a:solidFill>
                  <a:schemeClr val="bg1"/>
                </a:solidFill>
                <a:latin typeface="Arial" charset="0"/>
                <a:ea typeface="Arial" charset="0"/>
                <a:cs typeface="Arial" charset="0"/>
              </a:defRPr>
            </a:lvl1pPr>
          </a:lstStyle>
          <a:p>
            <a:r>
              <a:rPr lang="en-US"/>
              <a:t>Presentation Title</a:t>
            </a:r>
            <a:endParaRPr lang="en-GB"/>
          </a:p>
        </p:txBody>
      </p:sp>
      <p:sp>
        <p:nvSpPr>
          <p:cNvPr id="6" name="Text Placeholder 5"/>
          <p:cNvSpPr>
            <a:spLocks noGrp="1"/>
          </p:cNvSpPr>
          <p:nvPr>
            <p:ph type="body" sz="quarter" idx="10" hasCustomPrompt="1"/>
          </p:nvPr>
        </p:nvSpPr>
        <p:spPr>
          <a:xfrm>
            <a:off x="765173" y="3093068"/>
            <a:ext cx="10611576" cy="467273"/>
          </a:xfrm>
          <a:prstGeom prst="rect">
            <a:avLst/>
          </a:prstGeom>
        </p:spPr>
        <p:txBody>
          <a:bodyPr lIns="0" tIns="0" rIns="0" bIns="0"/>
          <a:lstStyle>
            <a:lvl1pPr marL="0" indent="0" algn="ctr">
              <a:buNone/>
              <a:defRPr sz="2133" b="1" i="0">
                <a:solidFill>
                  <a:schemeClr val="bg1"/>
                </a:solidFill>
                <a:latin typeface="Arial" charset="0"/>
                <a:ea typeface="Arial" charset="0"/>
                <a:cs typeface="Arial" charset="0"/>
              </a:defRPr>
            </a:lvl1pPr>
            <a:lvl2pPr marL="372515" indent="0">
              <a:buNone/>
              <a:defRPr sz="5867">
                <a:solidFill>
                  <a:schemeClr val="bg1"/>
                </a:solidFill>
                <a:latin typeface="Roboto Thin" panose="02000000000000000000" pitchFamily="2" charset="0"/>
                <a:ea typeface="Roboto Thin" panose="02000000000000000000" pitchFamily="2" charset="0"/>
                <a:cs typeface="Roboto Thin" panose="02000000000000000000" pitchFamily="2" charset="0"/>
              </a:defRPr>
            </a:lvl2pPr>
            <a:lvl3pPr marL="755612" indent="0">
              <a:buNone/>
              <a:defRPr sz="5867">
                <a:solidFill>
                  <a:schemeClr val="bg1"/>
                </a:solidFill>
                <a:latin typeface="Roboto Thin" panose="02000000000000000000" pitchFamily="2" charset="0"/>
                <a:ea typeface="Roboto Thin" panose="02000000000000000000" pitchFamily="2" charset="0"/>
                <a:cs typeface="Roboto Thin" panose="02000000000000000000" pitchFamily="2" charset="0"/>
              </a:defRPr>
            </a:lvl3pPr>
            <a:lvl4pPr marL="1130244" indent="0">
              <a:buNone/>
              <a:defRPr sz="5867">
                <a:solidFill>
                  <a:schemeClr val="bg1"/>
                </a:solidFill>
                <a:latin typeface="Roboto Thin" panose="02000000000000000000" pitchFamily="2" charset="0"/>
                <a:ea typeface="Roboto Thin" panose="02000000000000000000" pitchFamily="2" charset="0"/>
                <a:cs typeface="Roboto Thin" panose="02000000000000000000" pitchFamily="2" charset="0"/>
              </a:defRPr>
            </a:lvl4pPr>
            <a:lvl5pPr marL="1443495" indent="0">
              <a:buNone/>
              <a:defRPr sz="5867">
                <a:solidFill>
                  <a:schemeClr val="bg1"/>
                </a:solidFill>
                <a:latin typeface="Roboto Thin" panose="02000000000000000000" pitchFamily="2" charset="0"/>
                <a:ea typeface="Roboto Thin" panose="02000000000000000000" pitchFamily="2" charset="0"/>
                <a:cs typeface="Roboto Thin" panose="02000000000000000000" pitchFamily="2" charset="0"/>
              </a:defRPr>
            </a:lvl5pPr>
          </a:lstStyle>
          <a:p>
            <a:pPr lvl="0"/>
            <a:r>
              <a:rPr lang="en-US"/>
              <a:t>Presentation Subtitle</a:t>
            </a:r>
          </a:p>
        </p:txBody>
      </p:sp>
      <p:sp>
        <p:nvSpPr>
          <p:cNvPr id="7" name="Content Placeholder 6">
            <a:extLst>
              <a:ext uri="{FF2B5EF4-FFF2-40B4-BE49-F238E27FC236}">
                <a16:creationId xmlns:a16="http://schemas.microsoft.com/office/drawing/2014/main" id="{5C64F9DD-DE30-C34A-A485-A07A839C3CA1}"/>
              </a:ext>
            </a:extLst>
          </p:cNvPr>
          <p:cNvSpPr>
            <a:spLocks noGrp="1"/>
          </p:cNvSpPr>
          <p:nvPr>
            <p:ph sz="quarter" idx="13" hasCustomPrompt="1"/>
          </p:nvPr>
        </p:nvSpPr>
        <p:spPr>
          <a:xfrm>
            <a:off x="7063317" y="5454985"/>
            <a:ext cx="3510899" cy="683351"/>
          </a:xfrm>
          <a:prstGeom prst="rect">
            <a:avLst/>
          </a:prstGeom>
        </p:spPr>
        <p:txBody>
          <a:bodyPr anchor="ctr"/>
          <a:lstStyle>
            <a:lvl1pPr marL="0" indent="0" algn="ctr">
              <a:buNone/>
              <a:defRPr sz="1867">
                <a:solidFill>
                  <a:schemeClr val="bg1"/>
                </a:solidFill>
                <a:latin typeface="Arial" panose="020B0604020202020204" pitchFamily="34" charset="0"/>
                <a:cs typeface="Arial" panose="020B0604020202020204" pitchFamily="34" charset="0"/>
              </a:defRPr>
            </a:lvl1pPr>
          </a:lstStyle>
          <a:p>
            <a:pPr lvl="0"/>
            <a:r>
              <a:rPr lang="en-US"/>
              <a:t>Insert client logo</a:t>
            </a:r>
          </a:p>
        </p:txBody>
      </p:sp>
      <p:pic>
        <p:nvPicPr>
          <p:cNvPr id="5" name="Picture 4" descr="A black background with white text&#10;&#10;AI-generated content may be incorrect.">
            <a:extLst>
              <a:ext uri="{FF2B5EF4-FFF2-40B4-BE49-F238E27FC236}">
                <a16:creationId xmlns:a16="http://schemas.microsoft.com/office/drawing/2014/main" id="{932B273F-83BA-A2C5-1897-4D85557BA0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82256" y="3560340"/>
            <a:ext cx="3759200" cy="3759200"/>
          </a:xfrm>
          <a:prstGeom prst="rect">
            <a:avLst/>
          </a:prstGeom>
        </p:spPr>
      </p:pic>
    </p:spTree>
    <p:extLst>
      <p:ext uri="{BB962C8B-B14F-4D97-AF65-F5344CB8AC3E}">
        <p14:creationId xmlns:p14="http://schemas.microsoft.com/office/powerpoint/2010/main" val="3421478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slide - White">
    <p:bg>
      <p:bgPr>
        <a:solidFill>
          <a:srgbClr val="FEFDFF"/>
        </a:solidFill>
        <a:effectLst/>
      </p:bgPr>
    </p:bg>
    <p:spTree>
      <p:nvGrpSpPr>
        <p:cNvPr id="1" name=""/>
        <p:cNvGrpSpPr/>
        <p:nvPr/>
      </p:nvGrpSpPr>
      <p:grpSpPr>
        <a:xfrm>
          <a:off x="0" y="0"/>
          <a:ext cx="0" cy="0"/>
          <a:chOff x="0" y="0"/>
          <a:chExt cx="0" cy="0"/>
        </a:xfrm>
      </p:grpSpPr>
      <p:sp>
        <p:nvSpPr>
          <p:cNvPr id="20" name="Title 1"/>
          <p:cNvSpPr>
            <a:spLocks noGrp="1"/>
          </p:cNvSpPr>
          <p:nvPr>
            <p:ph type="title" hasCustomPrompt="1"/>
          </p:nvPr>
        </p:nvSpPr>
        <p:spPr>
          <a:xfrm>
            <a:off x="685950" y="571697"/>
            <a:ext cx="10807652" cy="440488"/>
          </a:xfrm>
          <a:prstGeom prst="rect">
            <a:avLst/>
          </a:prstGeom>
        </p:spPr>
        <p:txBody>
          <a:bodyPr lIns="0" tIns="0" rIns="0" bIns="0" anchor="ctr" anchorCtr="0"/>
          <a:lstStyle>
            <a:lvl1pPr algn="l">
              <a:lnSpc>
                <a:spcPts val="2667"/>
              </a:lnSpc>
              <a:defRPr sz="2933" b="1" i="0">
                <a:solidFill>
                  <a:schemeClr val="tx1"/>
                </a:solidFill>
                <a:latin typeface="Arial" charset="0"/>
                <a:ea typeface="Arial" charset="0"/>
                <a:cs typeface="Arial" charset="0"/>
              </a:defRPr>
            </a:lvl1pPr>
          </a:lstStyle>
          <a:p>
            <a:r>
              <a:rPr lang="en-US"/>
              <a:t>Slide title</a:t>
            </a:r>
            <a:endParaRPr lang="en-GB"/>
          </a:p>
        </p:txBody>
      </p:sp>
      <p:sp>
        <p:nvSpPr>
          <p:cNvPr id="3" name="Text Placeholder 2">
            <a:extLst>
              <a:ext uri="{FF2B5EF4-FFF2-40B4-BE49-F238E27FC236}">
                <a16:creationId xmlns:a16="http://schemas.microsoft.com/office/drawing/2014/main" id="{36200608-C600-554E-813F-6D4EC02AF493}"/>
              </a:ext>
            </a:extLst>
          </p:cNvPr>
          <p:cNvSpPr>
            <a:spLocks noGrp="1"/>
          </p:cNvSpPr>
          <p:nvPr>
            <p:ph type="body" sz="quarter" idx="10"/>
          </p:nvPr>
        </p:nvSpPr>
        <p:spPr>
          <a:xfrm>
            <a:off x="569070" y="1583269"/>
            <a:ext cx="10807700" cy="2800351"/>
          </a:xfrm>
          <a:prstGeom prst="rect">
            <a:avLst/>
          </a:prstGeom>
        </p:spPr>
        <p:txBody>
          <a:bodyPr/>
          <a:lstStyle>
            <a:lvl1pPr marL="380981" indent="-380981">
              <a:buClr>
                <a:schemeClr val="accent3"/>
              </a:buClr>
              <a:buFont typeface="Arial" panose="020B0604020202020204" pitchFamily="34" charset="0"/>
              <a:buChar char="•"/>
              <a:defRPr sz="2133">
                <a:latin typeface="Arial" panose="020B0604020202020204" pitchFamily="34" charset="0"/>
                <a:cs typeface="Arial" panose="020B0604020202020204" pitchFamily="34" charset="0"/>
              </a:defRPr>
            </a:lvl1pPr>
            <a:lvl2pPr marL="598988" indent="-243405">
              <a:buClr>
                <a:schemeClr val="accent3"/>
              </a:buClr>
              <a:buFont typeface="Arial" panose="020B0604020202020204" pitchFamily="34" charset="0"/>
              <a:buChar char="•"/>
              <a:defRPr sz="2133">
                <a:latin typeface="Arial" panose="020B0604020202020204" pitchFamily="34" charset="0"/>
                <a:cs typeface="Arial" panose="020B0604020202020204" pitchFamily="34" charset="0"/>
              </a:defRPr>
            </a:lvl2pPr>
            <a:lvl3pPr marL="833926" indent="-239173">
              <a:buClr>
                <a:schemeClr val="accent3"/>
              </a:buClr>
              <a:buFont typeface="Arial" panose="020B0604020202020204" pitchFamily="34" charset="0"/>
              <a:buChar char="•"/>
              <a:defRPr sz="2133">
                <a:latin typeface="Arial" panose="020B0604020202020204" pitchFamily="34" charset="0"/>
                <a:cs typeface="Arial" panose="020B0604020202020204" pitchFamily="34" charset="0"/>
              </a:defRPr>
            </a:lvl3pPr>
            <a:lvl4pPr marL="1077330" indent="-243405">
              <a:buClr>
                <a:schemeClr val="accent3"/>
              </a:buClr>
              <a:buFont typeface="Arial" panose="020B0604020202020204" pitchFamily="34" charset="0"/>
              <a:buChar char="•"/>
              <a:defRPr sz="2133">
                <a:latin typeface="Arial" panose="020B0604020202020204" pitchFamily="34" charset="0"/>
                <a:cs typeface="Arial" panose="020B0604020202020204" pitchFamily="34" charset="0"/>
              </a:defRPr>
            </a:lvl4pPr>
            <a:lvl5pPr marL="1316502" indent="-239173">
              <a:buClr>
                <a:schemeClr val="accent3"/>
              </a:buClr>
              <a:buFont typeface="Arial" panose="020B0604020202020204" pitchFamily="34" charset="0"/>
              <a:buChar char="•"/>
              <a:defRPr sz="2133">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Box 16">
            <a:extLst>
              <a:ext uri="{FF2B5EF4-FFF2-40B4-BE49-F238E27FC236}">
                <a16:creationId xmlns:a16="http://schemas.microsoft.com/office/drawing/2014/main" id="{C95C8156-3E9F-6D42-BC09-E86831EB4BD7}"/>
              </a:ext>
            </a:extLst>
          </p:cNvPr>
          <p:cNvSpPr txBox="1"/>
          <p:nvPr userDrawn="1"/>
        </p:nvSpPr>
        <p:spPr>
          <a:xfrm>
            <a:off x="11469217" y="6576097"/>
            <a:ext cx="666087" cy="194990"/>
          </a:xfrm>
          <a:prstGeom prst="rect">
            <a:avLst/>
          </a:prstGeom>
          <a:noFill/>
        </p:spPr>
        <p:txBody>
          <a:bodyPr wrap="square" rtlCol="0">
            <a:spAutoFit/>
          </a:bodyPr>
          <a:lstStyle/>
          <a:p>
            <a:pPr algn="r"/>
            <a:fld id="{A99FBE0F-E013-8744-85F1-2202A360EF8A}" type="slidenum">
              <a:rPr lang="en-US" sz="667" b="0" i="0" spc="0" baseline="0" smtClean="0">
                <a:solidFill>
                  <a:schemeClr val="bg1"/>
                </a:solidFill>
                <a:latin typeface="Arial" charset="0"/>
                <a:ea typeface="Arial" charset="0"/>
                <a:cs typeface="Arial" charset="0"/>
              </a:rPr>
              <a:pPr algn="r"/>
              <a:t>‹#›</a:t>
            </a:fld>
            <a:endParaRPr lang="en-US" sz="667" b="0" i="0" spc="0" baseline="0">
              <a:solidFill>
                <a:schemeClr val="bg1"/>
              </a:solidFill>
              <a:latin typeface="Arial" charset="0"/>
              <a:ea typeface="Arial" charset="0"/>
              <a:cs typeface="Arial" charset="0"/>
            </a:endParaRPr>
          </a:p>
        </p:txBody>
      </p:sp>
      <p:pic>
        <p:nvPicPr>
          <p:cNvPr id="6" name="Picture 5">
            <a:extLst>
              <a:ext uri="{FF2B5EF4-FFF2-40B4-BE49-F238E27FC236}">
                <a16:creationId xmlns:a16="http://schemas.microsoft.com/office/drawing/2014/main" id="{EA1BCDDE-4B2D-D9CB-1B80-F64BBF7AB9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58997"/>
            <a:ext cx="419279" cy="358907"/>
          </a:xfrm>
          <a:prstGeom prst="rect">
            <a:avLst/>
          </a:prstGeom>
        </p:spPr>
      </p:pic>
      <p:grpSp>
        <p:nvGrpSpPr>
          <p:cNvPr id="9" name="Group 8">
            <a:extLst>
              <a:ext uri="{FF2B5EF4-FFF2-40B4-BE49-F238E27FC236}">
                <a16:creationId xmlns:a16="http://schemas.microsoft.com/office/drawing/2014/main" id="{B80FCFB7-345B-5532-901F-FB3C2AA30452}"/>
              </a:ext>
            </a:extLst>
          </p:cNvPr>
          <p:cNvGrpSpPr/>
          <p:nvPr userDrawn="1"/>
        </p:nvGrpSpPr>
        <p:grpSpPr>
          <a:xfrm>
            <a:off x="-56699" y="6286303"/>
            <a:ext cx="12248699" cy="582884"/>
            <a:chOff x="-42524" y="4714727"/>
            <a:chExt cx="9186524" cy="437163"/>
          </a:xfrm>
        </p:grpSpPr>
        <p:pic>
          <p:nvPicPr>
            <p:cNvPr id="10" name="Picture 9">
              <a:extLst>
                <a:ext uri="{FF2B5EF4-FFF2-40B4-BE49-F238E27FC236}">
                  <a16:creationId xmlns:a16="http://schemas.microsoft.com/office/drawing/2014/main" id="{FAD3E70E-8207-1DD9-A0BA-C9B76DADC2A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524" y="4714727"/>
              <a:ext cx="9186524" cy="437163"/>
            </a:xfrm>
            <a:prstGeom prst="rect">
              <a:avLst/>
            </a:prstGeom>
          </p:spPr>
        </p:pic>
        <p:grpSp>
          <p:nvGrpSpPr>
            <p:cNvPr id="11" name="Group 10">
              <a:extLst>
                <a:ext uri="{FF2B5EF4-FFF2-40B4-BE49-F238E27FC236}">
                  <a16:creationId xmlns:a16="http://schemas.microsoft.com/office/drawing/2014/main" id="{57882186-B640-AD70-6515-3EE323ECF299}"/>
                </a:ext>
              </a:extLst>
            </p:cNvPr>
            <p:cNvGrpSpPr/>
            <p:nvPr userDrawn="1"/>
          </p:nvGrpSpPr>
          <p:grpSpPr>
            <a:xfrm>
              <a:off x="157229" y="4832170"/>
              <a:ext cx="1798358" cy="269180"/>
              <a:chOff x="314460" y="4647384"/>
              <a:chExt cx="2355272" cy="359852"/>
            </a:xfrm>
          </p:grpSpPr>
          <p:pic>
            <p:nvPicPr>
              <p:cNvPr id="12" name="Picture 11" descr="A black background with white text&#10;&#10;AI-generated content may be incorrect.">
                <a:extLst>
                  <a:ext uri="{FF2B5EF4-FFF2-40B4-BE49-F238E27FC236}">
                    <a16:creationId xmlns:a16="http://schemas.microsoft.com/office/drawing/2014/main" id="{14B8BAAB-1A0E-E7F6-9140-98409B12FFEE}"/>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l="22043" t="31741" r="22676" b="46337"/>
              <a:stretch/>
            </p:blipFill>
            <p:spPr>
              <a:xfrm>
                <a:off x="314460" y="4647384"/>
                <a:ext cx="907472" cy="359852"/>
              </a:xfrm>
              <a:prstGeom prst="rect">
                <a:avLst/>
              </a:prstGeom>
            </p:spPr>
          </p:pic>
          <p:pic>
            <p:nvPicPr>
              <p:cNvPr id="13" name="Picture 12" descr="A black background with white text&#10;&#10;AI-generated content may be incorrect.">
                <a:extLst>
                  <a:ext uri="{FF2B5EF4-FFF2-40B4-BE49-F238E27FC236}">
                    <a16:creationId xmlns:a16="http://schemas.microsoft.com/office/drawing/2014/main" id="{7C5C02F2-245D-A75B-547C-7883F417D6DC}"/>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l="25307" t="53939" r="23341" b="35665"/>
              <a:stretch/>
            </p:blipFill>
            <p:spPr>
              <a:xfrm>
                <a:off x="1221932" y="4714151"/>
                <a:ext cx="1447800" cy="293085"/>
              </a:xfrm>
              <a:prstGeom prst="rect">
                <a:avLst/>
              </a:prstGeom>
            </p:spPr>
          </p:pic>
        </p:grpSp>
      </p:grpSp>
    </p:spTree>
    <p:extLst>
      <p:ext uri="{BB962C8B-B14F-4D97-AF65-F5344CB8AC3E}">
        <p14:creationId xmlns:p14="http://schemas.microsoft.com/office/powerpoint/2010/main" val="2611851132"/>
      </p:ext>
    </p:extLst>
  </p:cSld>
  <p:clrMapOvr>
    <a:masterClrMapping/>
  </p:clrMapOvr>
  <p:extLst>
    <p:ext uri="{DCECCB84-F9BA-43D5-87BE-67443E8EF086}">
      <p15:sldGuideLst xmlns:p15="http://schemas.microsoft.com/office/powerpoint/2012/main">
        <p15:guide id="1" pos="1474">
          <p15:clr>
            <a:srgbClr val="FBAE40"/>
          </p15:clr>
        </p15:guide>
        <p15:guide id="2" pos="31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293BD-DAD0-0C9B-5942-58F10D2754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32675F-8B8A-F7D0-FA15-466E0B02D0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C2E8CE-698D-2D48-E2F1-3BF59E410C53}"/>
              </a:ext>
            </a:extLst>
          </p:cNvPr>
          <p:cNvSpPr>
            <a:spLocks noGrp="1"/>
          </p:cNvSpPr>
          <p:nvPr>
            <p:ph type="dt" sz="half" idx="10"/>
          </p:nvPr>
        </p:nvSpPr>
        <p:spPr/>
        <p:txBody>
          <a:bodyPr/>
          <a:lstStyle/>
          <a:p>
            <a:fld id="{6D15AD68-BEDE-4952-9811-519BAD9F4952}" type="datetimeFigureOut">
              <a:rPr lang="en-IN" smtClean="0"/>
              <a:t>18-01-2026</a:t>
            </a:fld>
            <a:endParaRPr lang="en-IN"/>
          </a:p>
        </p:txBody>
      </p:sp>
      <p:sp>
        <p:nvSpPr>
          <p:cNvPr id="5" name="Footer Placeholder 4">
            <a:extLst>
              <a:ext uri="{FF2B5EF4-FFF2-40B4-BE49-F238E27FC236}">
                <a16:creationId xmlns:a16="http://schemas.microsoft.com/office/drawing/2014/main" id="{3CFD93A7-6FD4-0D31-25AB-B855C8F3CB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708375-6435-67E3-C0B6-A5A63F4ACB38}"/>
              </a:ext>
            </a:extLst>
          </p:cNvPr>
          <p:cNvSpPr>
            <a:spLocks noGrp="1"/>
          </p:cNvSpPr>
          <p:nvPr>
            <p:ph type="sldNum" sz="quarter" idx="12"/>
          </p:nvPr>
        </p:nvSpPr>
        <p:spPr/>
        <p:txBody>
          <a:bodyPr/>
          <a:lstStyle/>
          <a:p>
            <a:fld id="{ACDE7AD5-E81B-45FB-970F-3BABD28BBFE9}" type="slidenum">
              <a:rPr lang="en-IN" smtClean="0"/>
              <a:t>‹#›</a:t>
            </a:fld>
            <a:endParaRPr lang="en-IN"/>
          </a:p>
        </p:txBody>
      </p:sp>
    </p:spTree>
    <p:extLst>
      <p:ext uri="{BB962C8B-B14F-4D97-AF65-F5344CB8AC3E}">
        <p14:creationId xmlns:p14="http://schemas.microsoft.com/office/powerpoint/2010/main" val="2201942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E6BB9-DE4A-059B-2654-A82842FEBF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4DEED02-67BE-DCD8-5694-07DB586062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12B23E-2173-6672-25BA-9FDBB06666DF}"/>
              </a:ext>
            </a:extLst>
          </p:cNvPr>
          <p:cNvSpPr>
            <a:spLocks noGrp="1"/>
          </p:cNvSpPr>
          <p:nvPr>
            <p:ph type="dt" sz="half" idx="10"/>
          </p:nvPr>
        </p:nvSpPr>
        <p:spPr/>
        <p:txBody>
          <a:bodyPr/>
          <a:lstStyle/>
          <a:p>
            <a:fld id="{6D15AD68-BEDE-4952-9811-519BAD9F4952}" type="datetimeFigureOut">
              <a:rPr lang="en-IN" smtClean="0"/>
              <a:t>18-01-2026</a:t>
            </a:fld>
            <a:endParaRPr lang="en-IN"/>
          </a:p>
        </p:txBody>
      </p:sp>
      <p:sp>
        <p:nvSpPr>
          <p:cNvPr id="5" name="Footer Placeholder 4">
            <a:extLst>
              <a:ext uri="{FF2B5EF4-FFF2-40B4-BE49-F238E27FC236}">
                <a16:creationId xmlns:a16="http://schemas.microsoft.com/office/drawing/2014/main" id="{7DB63B3A-8134-C690-0D31-1E33646FDE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A5DEDC-20F8-C718-B661-9A61FC7AA5A1}"/>
              </a:ext>
            </a:extLst>
          </p:cNvPr>
          <p:cNvSpPr>
            <a:spLocks noGrp="1"/>
          </p:cNvSpPr>
          <p:nvPr>
            <p:ph type="sldNum" sz="quarter" idx="12"/>
          </p:nvPr>
        </p:nvSpPr>
        <p:spPr/>
        <p:txBody>
          <a:bodyPr/>
          <a:lstStyle/>
          <a:p>
            <a:fld id="{ACDE7AD5-E81B-45FB-970F-3BABD28BBFE9}" type="slidenum">
              <a:rPr lang="en-IN" smtClean="0"/>
              <a:t>‹#›</a:t>
            </a:fld>
            <a:endParaRPr lang="en-IN"/>
          </a:p>
        </p:txBody>
      </p:sp>
    </p:spTree>
    <p:extLst>
      <p:ext uri="{BB962C8B-B14F-4D97-AF65-F5344CB8AC3E}">
        <p14:creationId xmlns:p14="http://schemas.microsoft.com/office/powerpoint/2010/main" val="3027276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B9894-888B-A0EE-7131-98C53B29FDE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AC4157-1AA3-E4D8-A2C8-5E2035536B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4ED4E60-ACA5-BB7D-5F75-BAE9DA16D7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202FB5F-BA1C-696B-5185-F5FFFABBF8F6}"/>
              </a:ext>
            </a:extLst>
          </p:cNvPr>
          <p:cNvSpPr>
            <a:spLocks noGrp="1"/>
          </p:cNvSpPr>
          <p:nvPr>
            <p:ph type="dt" sz="half" idx="10"/>
          </p:nvPr>
        </p:nvSpPr>
        <p:spPr/>
        <p:txBody>
          <a:bodyPr/>
          <a:lstStyle/>
          <a:p>
            <a:fld id="{6D15AD68-BEDE-4952-9811-519BAD9F4952}" type="datetimeFigureOut">
              <a:rPr lang="en-IN" smtClean="0"/>
              <a:t>18-01-2026</a:t>
            </a:fld>
            <a:endParaRPr lang="en-IN"/>
          </a:p>
        </p:txBody>
      </p:sp>
      <p:sp>
        <p:nvSpPr>
          <p:cNvPr id="6" name="Footer Placeholder 5">
            <a:extLst>
              <a:ext uri="{FF2B5EF4-FFF2-40B4-BE49-F238E27FC236}">
                <a16:creationId xmlns:a16="http://schemas.microsoft.com/office/drawing/2014/main" id="{33F5038F-B1EE-4BB2-570D-819661BC48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0017779-3F4E-CA7C-532F-B46E0C4A1508}"/>
              </a:ext>
            </a:extLst>
          </p:cNvPr>
          <p:cNvSpPr>
            <a:spLocks noGrp="1"/>
          </p:cNvSpPr>
          <p:nvPr>
            <p:ph type="sldNum" sz="quarter" idx="12"/>
          </p:nvPr>
        </p:nvSpPr>
        <p:spPr/>
        <p:txBody>
          <a:bodyPr/>
          <a:lstStyle/>
          <a:p>
            <a:fld id="{ACDE7AD5-E81B-45FB-970F-3BABD28BBFE9}" type="slidenum">
              <a:rPr lang="en-IN" smtClean="0"/>
              <a:t>‹#›</a:t>
            </a:fld>
            <a:endParaRPr lang="en-IN"/>
          </a:p>
        </p:txBody>
      </p:sp>
    </p:spTree>
    <p:extLst>
      <p:ext uri="{BB962C8B-B14F-4D97-AF65-F5344CB8AC3E}">
        <p14:creationId xmlns:p14="http://schemas.microsoft.com/office/powerpoint/2010/main" val="2433557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4EA56-D0DE-8644-7401-2419F680940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304BA6C-6596-D9FE-1852-7C26BFF9B4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3418BC-2FF3-A01C-1E79-CC7D318606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1D6F351-8C1D-01EB-B667-779A1CD7CF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84E663-F610-889C-4274-5E82E4026F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048D7DA-D7A7-D4D2-E5BD-5175A649EA5E}"/>
              </a:ext>
            </a:extLst>
          </p:cNvPr>
          <p:cNvSpPr>
            <a:spLocks noGrp="1"/>
          </p:cNvSpPr>
          <p:nvPr>
            <p:ph type="dt" sz="half" idx="10"/>
          </p:nvPr>
        </p:nvSpPr>
        <p:spPr/>
        <p:txBody>
          <a:bodyPr/>
          <a:lstStyle/>
          <a:p>
            <a:fld id="{6D15AD68-BEDE-4952-9811-519BAD9F4952}" type="datetimeFigureOut">
              <a:rPr lang="en-IN" smtClean="0"/>
              <a:t>18-01-2026</a:t>
            </a:fld>
            <a:endParaRPr lang="en-IN"/>
          </a:p>
        </p:txBody>
      </p:sp>
      <p:sp>
        <p:nvSpPr>
          <p:cNvPr id="8" name="Footer Placeholder 7">
            <a:extLst>
              <a:ext uri="{FF2B5EF4-FFF2-40B4-BE49-F238E27FC236}">
                <a16:creationId xmlns:a16="http://schemas.microsoft.com/office/drawing/2014/main" id="{E139DF54-8A0D-396A-7655-A3AD9CDB8DC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E481BD7-5A13-6925-D255-BD8E28CDFEA0}"/>
              </a:ext>
            </a:extLst>
          </p:cNvPr>
          <p:cNvSpPr>
            <a:spLocks noGrp="1"/>
          </p:cNvSpPr>
          <p:nvPr>
            <p:ph type="sldNum" sz="quarter" idx="12"/>
          </p:nvPr>
        </p:nvSpPr>
        <p:spPr/>
        <p:txBody>
          <a:bodyPr/>
          <a:lstStyle/>
          <a:p>
            <a:fld id="{ACDE7AD5-E81B-45FB-970F-3BABD28BBFE9}" type="slidenum">
              <a:rPr lang="en-IN" smtClean="0"/>
              <a:t>‹#›</a:t>
            </a:fld>
            <a:endParaRPr lang="en-IN"/>
          </a:p>
        </p:txBody>
      </p:sp>
    </p:spTree>
    <p:extLst>
      <p:ext uri="{BB962C8B-B14F-4D97-AF65-F5344CB8AC3E}">
        <p14:creationId xmlns:p14="http://schemas.microsoft.com/office/powerpoint/2010/main" val="15921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D33B9-A0DB-4AC7-E7D4-5088CA364A2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0DCB547-013A-04CE-5DD2-311398109922}"/>
              </a:ext>
            </a:extLst>
          </p:cNvPr>
          <p:cNvSpPr>
            <a:spLocks noGrp="1"/>
          </p:cNvSpPr>
          <p:nvPr>
            <p:ph type="dt" sz="half" idx="10"/>
          </p:nvPr>
        </p:nvSpPr>
        <p:spPr/>
        <p:txBody>
          <a:bodyPr/>
          <a:lstStyle/>
          <a:p>
            <a:fld id="{6D15AD68-BEDE-4952-9811-519BAD9F4952}" type="datetimeFigureOut">
              <a:rPr lang="en-IN" smtClean="0"/>
              <a:t>18-01-2026</a:t>
            </a:fld>
            <a:endParaRPr lang="en-IN"/>
          </a:p>
        </p:txBody>
      </p:sp>
      <p:sp>
        <p:nvSpPr>
          <p:cNvPr id="4" name="Footer Placeholder 3">
            <a:extLst>
              <a:ext uri="{FF2B5EF4-FFF2-40B4-BE49-F238E27FC236}">
                <a16:creationId xmlns:a16="http://schemas.microsoft.com/office/drawing/2014/main" id="{D2CF84EA-EFAB-48E5-C2CB-4D170C4156A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D678451-DB66-FE41-05F8-5218675D20E4}"/>
              </a:ext>
            </a:extLst>
          </p:cNvPr>
          <p:cNvSpPr>
            <a:spLocks noGrp="1"/>
          </p:cNvSpPr>
          <p:nvPr>
            <p:ph type="sldNum" sz="quarter" idx="12"/>
          </p:nvPr>
        </p:nvSpPr>
        <p:spPr/>
        <p:txBody>
          <a:bodyPr/>
          <a:lstStyle/>
          <a:p>
            <a:fld id="{ACDE7AD5-E81B-45FB-970F-3BABD28BBFE9}" type="slidenum">
              <a:rPr lang="en-IN" smtClean="0"/>
              <a:t>‹#›</a:t>
            </a:fld>
            <a:endParaRPr lang="en-IN"/>
          </a:p>
        </p:txBody>
      </p:sp>
    </p:spTree>
    <p:extLst>
      <p:ext uri="{BB962C8B-B14F-4D97-AF65-F5344CB8AC3E}">
        <p14:creationId xmlns:p14="http://schemas.microsoft.com/office/powerpoint/2010/main" val="546609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31D25A-59C6-F38E-29E1-15416DF5F3F6}"/>
              </a:ext>
            </a:extLst>
          </p:cNvPr>
          <p:cNvSpPr>
            <a:spLocks noGrp="1"/>
          </p:cNvSpPr>
          <p:nvPr>
            <p:ph type="dt" sz="half" idx="10"/>
          </p:nvPr>
        </p:nvSpPr>
        <p:spPr/>
        <p:txBody>
          <a:bodyPr/>
          <a:lstStyle/>
          <a:p>
            <a:fld id="{6D15AD68-BEDE-4952-9811-519BAD9F4952}" type="datetimeFigureOut">
              <a:rPr lang="en-IN" smtClean="0"/>
              <a:t>18-01-2026</a:t>
            </a:fld>
            <a:endParaRPr lang="en-IN"/>
          </a:p>
        </p:txBody>
      </p:sp>
      <p:sp>
        <p:nvSpPr>
          <p:cNvPr id="3" name="Footer Placeholder 2">
            <a:extLst>
              <a:ext uri="{FF2B5EF4-FFF2-40B4-BE49-F238E27FC236}">
                <a16:creationId xmlns:a16="http://schemas.microsoft.com/office/drawing/2014/main" id="{F3A79D90-84AF-7B7D-1846-4BE364BFDAC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E203FF0-11F5-DF2A-9D21-64DEE17E9E9D}"/>
              </a:ext>
            </a:extLst>
          </p:cNvPr>
          <p:cNvSpPr>
            <a:spLocks noGrp="1"/>
          </p:cNvSpPr>
          <p:nvPr>
            <p:ph type="sldNum" sz="quarter" idx="12"/>
          </p:nvPr>
        </p:nvSpPr>
        <p:spPr/>
        <p:txBody>
          <a:bodyPr/>
          <a:lstStyle/>
          <a:p>
            <a:fld id="{ACDE7AD5-E81B-45FB-970F-3BABD28BBFE9}" type="slidenum">
              <a:rPr lang="en-IN" smtClean="0"/>
              <a:t>‹#›</a:t>
            </a:fld>
            <a:endParaRPr lang="en-IN"/>
          </a:p>
        </p:txBody>
      </p:sp>
    </p:spTree>
    <p:extLst>
      <p:ext uri="{BB962C8B-B14F-4D97-AF65-F5344CB8AC3E}">
        <p14:creationId xmlns:p14="http://schemas.microsoft.com/office/powerpoint/2010/main" val="1595746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E4F42-96F6-2D5F-68E6-E6806684BB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ACD4761-397C-5089-CDDB-9C926975E8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8C89AE6-9470-562C-EBEC-1E494ADB87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154A1D-F2DF-5157-4545-18D1F106A985}"/>
              </a:ext>
            </a:extLst>
          </p:cNvPr>
          <p:cNvSpPr>
            <a:spLocks noGrp="1"/>
          </p:cNvSpPr>
          <p:nvPr>
            <p:ph type="dt" sz="half" idx="10"/>
          </p:nvPr>
        </p:nvSpPr>
        <p:spPr/>
        <p:txBody>
          <a:bodyPr/>
          <a:lstStyle/>
          <a:p>
            <a:fld id="{6D15AD68-BEDE-4952-9811-519BAD9F4952}" type="datetimeFigureOut">
              <a:rPr lang="en-IN" smtClean="0"/>
              <a:t>18-01-2026</a:t>
            </a:fld>
            <a:endParaRPr lang="en-IN"/>
          </a:p>
        </p:txBody>
      </p:sp>
      <p:sp>
        <p:nvSpPr>
          <p:cNvPr id="6" name="Footer Placeholder 5">
            <a:extLst>
              <a:ext uri="{FF2B5EF4-FFF2-40B4-BE49-F238E27FC236}">
                <a16:creationId xmlns:a16="http://schemas.microsoft.com/office/drawing/2014/main" id="{ED8852AB-B462-DAA4-1BA4-7256B53A75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618CD2-CD6D-B8B8-693D-8D3105922884}"/>
              </a:ext>
            </a:extLst>
          </p:cNvPr>
          <p:cNvSpPr>
            <a:spLocks noGrp="1"/>
          </p:cNvSpPr>
          <p:nvPr>
            <p:ph type="sldNum" sz="quarter" idx="12"/>
          </p:nvPr>
        </p:nvSpPr>
        <p:spPr/>
        <p:txBody>
          <a:bodyPr/>
          <a:lstStyle/>
          <a:p>
            <a:fld id="{ACDE7AD5-E81B-45FB-970F-3BABD28BBFE9}" type="slidenum">
              <a:rPr lang="en-IN" smtClean="0"/>
              <a:t>‹#›</a:t>
            </a:fld>
            <a:endParaRPr lang="en-IN"/>
          </a:p>
        </p:txBody>
      </p:sp>
    </p:spTree>
    <p:extLst>
      <p:ext uri="{BB962C8B-B14F-4D97-AF65-F5344CB8AC3E}">
        <p14:creationId xmlns:p14="http://schemas.microsoft.com/office/powerpoint/2010/main" val="3557034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FB1FD-1FC6-F0E3-2D44-A48ED9E1EF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A0659C-59A0-3FBE-606A-DEEC481D75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947975D-F96A-17E4-FBF1-F1D1622800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88E7F0-A0D2-B3C6-80B8-A61EF7FBFBCC}"/>
              </a:ext>
            </a:extLst>
          </p:cNvPr>
          <p:cNvSpPr>
            <a:spLocks noGrp="1"/>
          </p:cNvSpPr>
          <p:nvPr>
            <p:ph type="dt" sz="half" idx="10"/>
          </p:nvPr>
        </p:nvSpPr>
        <p:spPr/>
        <p:txBody>
          <a:bodyPr/>
          <a:lstStyle/>
          <a:p>
            <a:fld id="{6D15AD68-BEDE-4952-9811-519BAD9F4952}" type="datetimeFigureOut">
              <a:rPr lang="en-IN" smtClean="0"/>
              <a:t>18-01-2026</a:t>
            </a:fld>
            <a:endParaRPr lang="en-IN"/>
          </a:p>
        </p:txBody>
      </p:sp>
      <p:sp>
        <p:nvSpPr>
          <p:cNvPr id="6" name="Footer Placeholder 5">
            <a:extLst>
              <a:ext uri="{FF2B5EF4-FFF2-40B4-BE49-F238E27FC236}">
                <a16:creationId xmlns:a16="http://schemas.microsoft.com/office/drawing/2014/main" id="{AEE96968-E89D-07A2-9586-55A3B92251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7FB82E-D811-2460-AE0E-44271268FA48}"/>
              </a:ext>
            </a:extLst>
          </p:cNvPr>
          <p:cNvSpPr>
            <a:spLocks noGrp="1"/>
          </p:cNvSpPr>
          <p:nvPr>
            <p:ph type="sldNum" sz="quarter" idx="12"/>
          </p:nvPr>
        </p:nvSpPr>
        <p:spPr/>
        <p:txBody>
          <a:bodyPr/>
          <a:lstStyle/>
          <a:p>
            <a:fld id="{ACDE7AD5-E81B-45FB-970F-3BABD28BBFE9}" type="slidenum">
              <a:rPr lang="en-IN" smtClean="0"/>
              <a:t>‹#›</a:t>
            </a:fld>
            <a:endParaRPr lang="en-IN"/>
          </a:p>
        </p:txBody>
      </p:sp>
    </p:spTree>
    <p:extLst>
      <p:ext uri="{BB962C8B-B14F-4D97-AF65-F5344CB8AC3E}">
        <p14:creationId xmlns:p14="http://schemas.microsoft.com/office/powerpoint/2010/main" val="1790727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3C93F2-5475-BD65-76E7-CD3E16E1AD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766BDC-732E-3833-7553-74F80B660D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DB20F4-F7B4-353D-CCFC-BCCFDA361A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15AD68-BEDE-4952-9811-519BAD9F4952}" type="datetimeFigureOut">
              <a:rPr lang="en-IN" smtClean="0"/>
              <a:t>18-01-2026</a:t>
            </a:fld>
            <a:endParaRPr lang="en-IN"/>
          </a:p>
        </p:txBody>
      </p:sp>
      <p:sp>
        <p:nvSpPr>
          <p:cNvPr id="5" name="Footer Placeholder 4">
            <a:extLst>
              <a:ext uri="{FF2B5EF4-FFF2-40B4-BE49-F238E27FC236}">
                <a16:creationId xmlns:a16="http://schemas.microsoft.com/office/drawing/2014/main" id="{B0D9442E-1538-3C7E-EB2E-9D4607FC8E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28E3308-1F87-B72F-57D7-59DECB4D98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DE7AD5-E81B-45FB-970F-3BABD28BBFE9}" type="slidenum">
              <a:rPr lang="en-IN" smtClean="0"/>
              <a:t>‹#›</a:t>
            </a:fld>
            <a:endParaRPr lang="en-IN"/>
          </a:p>
        </p:txBody>
      </p:sp>
    </p:spTree>
    <p:extLst>
      <p:ext uri="{BB962C8B-B14F-4D97-AF65-F5344CB8AC3E}">
        <p14:creationId xmlns:p14="http://schemas.microsoft.com/office/powerpoint/2010/main" val="521371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5DBB10-2080-5746-8D95-B85AAFEC29E6}"/>
              </a:ext>
            </a:extLst>
          </p:cNvPr>
          <p:cNvSpPr>
            <a:spLocks noGrp="1"/>
          </p:cNvSpPr>
          <p:nvPr>
            <p:ph type="title"/>
          </p:nvPr>
        </p:nvSpPr>
        <p:spPr>
          <a:xfrm>
            <a:off x="1905353" y="1779533"/>
            <a:ext cx="8909887" cy="1696574"/>
          </a:xfrm>
        </p:spPr>
        <p:txBody>
          <a:bodyPr vert="horz" lIns="0" tIns="0" rIns="0" bIns="0" rtlCol="0" anchor="ctr" anchorCtr="0">
            <a:noAutofit/>
          </a:bodyPr>
          <a:lstStyle/>
          <a:p>
            <a:pPr algn="l"/>
            <a:r>
              <a:rPr lang="en-US" b="0" dirty="0">
                <a:latin typeface="Arial"/>
                <a:cs typeface="Arial"/>
              </a:rPr>
              <a:t>What is Data Warehouse?</a:t>
            </a:r>
          </a:p>
        </p:txBody>
      </p:sp>
    </p:spTree>
    <p:extLst>
      <p:ext uri="{BB962C8B-B14F-4D97-AF65-F5344CB8AC3E}">
        <p14:creationId xmlns:p14="http://schemas.microsoft.com/office/powerpoint/2010/main" val="1919105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6373-C1C0-3151-F1A9-19E200BD4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9E485-838F-FDA1-2CF5-AEDD28BC9BB2}"/>
              </a:ext>
            </a:extLst>
          </p:cNvPr>
          <p:cNvSpPr>
            <a:spLocks noGrp="1"/>
          </p:cNvSpPr>
          <p:nvPr>
            <p:ph type="title"/>
          </p:nvPr>
        </p:nvSpPr>
        <p:spPr>
          <a:xfrm>
            <a:off x="643570" y="576358"/>
            <a:ext cx="10904859" cy="440488"/>
          </a:xfrm>
        </p:spPr>
        <p:txBody>
          <a:bodyPr>
            <a:normAutofit/>
          </a:bodyPr>
          <a:lstStyle/>
          <a:p>
            <a:r>
              <a:rPr lang="en-IN" sz="3200" dirty="0">
                <a:latin typeface="Times New Roman" panose="02020603050405020304" pitchFamily="18" charset="0"/>
                <a:cs typeface="Times New Roman" panose="02020603050405020304" pitchFamily="18" charset="0"/>
              </a:rPr>
              <a:t>Characteristic 2: Integrated</a:t>
            </a:r>
          </a:p>
        </p:txBody>
      </p:sp>
      <p:sp>
        <p:nvSpPr>
          <p:cNvPr id="3" name="Rectangle 2"/>
          <p:cNvSpPr/>
          <p:nvPr/>
        </p:nvSpPr>
        <p:spPr>
          <a:xfrm>
            <a:off x="709247" y="1757138"/>
            <a:ext cx="5753100" cy="3139321"/>
          </a:xfrm>
          <a:prstGeom prst="rect">
            <a:avLst/>
          </a:prstGeom>
        </p:spPr>
        <p:txBody>
          <a:bodyPr wrap="square">
            <a:spAutoFit/>
          </a:bodyPr>
          <a:lstStyle/>
          <a:p>
            <a:pPr marL="742950" lvl="1"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Consolidates Disparate Data:</a:t>
            </a:r>
            <a:r>
              <a:rPr lang="en-US" dirty="0">
                <a:latin typeface="Times New Roman" panose="02020603050405020304" pitchFamily="18" charset="0"/>
                <a:cs typeface="Times New Roman" panose="02020603050405020304" pitchFamily="18" charset="0"/>
              </a:rPr>
              <a:t> Data is pulled from many different source systems.</a:t>
            </a:r>
          </a:p>
          <a:p>
            <a:pPr marL="742950" lvl="1"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Achieves Consistency:</a:t>
            </a:r>
            <a:r>
              <a:rPr lang="en-US" dirty="0">
                <a:latin typeface="Times New Roman" panose="02020603050405020304" pitchFamily="18" charset="0"/>
                <a:cs typeface="Times New Roman" panose="02020603050405020304" pitchFamily="18" charset="0"/>
              </a:rPr>
              <a:t> The data warehouse cleans, scrubs, and transforms this data into a single, common format.</a:t>
            </a:r>
          </a:p>
          <a:p>
            <a:pPr marL="742950" lvl="1"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Resolves Conflicts:</a:t>
            </a:r>
            <a:r>
              <a:rPr lang="en-US" dirty="0">
                <a:latin typeface="Times New Roman" panose="02020603050405020304" pitchFamily="18" charset="0"/>
                <a:cs typeface="Times New Roman" panose="02020603050405020304" pitchFamily="18" charset="0"/>
              </a:rPr>
              <a:t> Ensures "</a:t>
            </a:r>
            <a:r>
              <a:rPr lang="en-US" dirty="0" err="1">
                <a:latin typeface="Times New Roman" panose="02020603050405020304" pitchFamily="18" charset="0"/>
                <a:cs typeface="Times New Roman" panose="02020603050405020304" pitchFamily="18" charset="0"/>
              </a:rPr>
              <a:t>customer_ID</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client_num</a:t>
            </a:r>
            <a:r>
              <a:rPr lang="en-US" dirty="0">
                <a:latin typeface="Times New Roman" panose="02020603050405020304" pitchFamily="18" charset="0"/>
                <a:cs typeface="Times New Roman" panose="02020603050405020304" pitchFamily="18" charset="0"/>
              </a:rPr>
              <a:t>" are treated as the same thing.</a:t>
            </a:r>
          </a:p>
          <a:p>
            <a:pPr marL="742950" lvl="1"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Why it Matters:</a:t>
            </a:r>
            <a:r>
              <a:rPr lang="en-US" dirty="0">
                <a:latin typeface="Times New Roman" panose="02020603050405020304" pitchFamily="18" charset="0"/>
                <a:cs typeface="Times New Roman" panose="02020603050405020304" pitchFamily="18" charset="0"/>
              </a:rPr>
              <a:t> Creates a unified view of the business and is essential for building the "Single Source of Truth."</a:t>
            </a:r>
          </a:p>
        </p:txBody>
      </p:sp>
      <p:sp>
        <p:nvSpPr>
          <p:cNvPr id="4" name="Rectangle 3"/>
          <p:cNvSpPr/>
          <p:nvPr/>
        </p:nvSpPr>
        <p:spPr>
          <a:xfrm>
            <a:off x="788377" y="1239687"/>
            <a:ext cx="1454244" cy="430887"/>
          </a:xfrm>
          <a:prstGeom prst="rect">
            <a:avLst/>
          </a:prstGeom>
        </p:spPr>
        <p:txBody>
          <a:bodyPr wrap="none">
            <a:spAutoFit/>
          </a:bodyPr>
          <a:lstStyle/>
          <a:p>
            <a:r>
              <a:rPr lang="en-US" sz="2200" b="1" dirty="0">
                <a:latin typeface="Times New Roman" panose="02020603050405020304" pitchFamily="18" charset="0"/>
                <a:cs typeface="Times New Roman" panose="02020603050405020304" pitchFamily="18" charset="0"/>
              </a:rPr>
              <a:t>Integrated</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034" t="16795" r="5827" b="4694"/>
          <a:stretch/>
        </p:blipFill>
        <p:spPr>
          <a:xfrm>
            <a:off x="6989883" y="1389157"/>
            <a:ext cx="4185139" cy="3727966"/>
          </a:xfrm>
          <a:prstGeom prst="rect">
            <a:avLst/>
          </a:prstGeom>
        </p:spPr>
      </p:pic>
    </p:spTree>
    <p:extLst>
      <p:ext uri="{BB962C8B-B14F-4D97-AF65-F5344CB8AC3E}">
        <p14:creationId xmlns:p14="http://schemas.microsoft.com/office/powerpoint/2010/main" val="1369591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6373-C1C0-3151-F1A9-19E200BD4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9E485-838F-FDA1-2CF5-AEDD28BC9BB2}"/>
              </a:ext>
            </a:extLst>
          </p:cNvPr>
          <p:cNvSpPr>
            <a:spLocks noGrp="1"/>
          </p:cNvSpPr>
          <p:nvPr>
            <p:ph type="title"/>
          </p:nvPr>
        </p:nvSpPr>
        <p:spPr>
          <a:xfrm>
            <a:off x="643570" y="576358"/>
            <a:ext cx="10904859" cy="440488"/>
          </a:xfrm>
        </p:spPr>
        <p:txBody>
          <a:bodyPr>
            <a:normAutofit/>
          </a:bodyPr>
          <a:lstStyle/>
          <a:p>
            <a:r>
              <a:rPr lang="en-IN" sz="3200" dirty="0">
                <a:latin typeface="Times New Roman" panose="02020603050405020304" pitchFamily="18" charset="0"/>
                <a:cs typeface="Times New Roman" panose="02020603050405020304" pitchFamily="18" charset="0"/>
              </a:rPr>
              <a:t>Characteristic 3: </a:t>
            </a:r>
            <a:r>
              <a:rPr lang="en-IN" sz="3200" dirty="0" err="1">
                <a:latin typeface="Times New Roman" panose="02020603050405020304" pitchFamily="18" charset="0"/>
                <a:cs typeface="Times New Roman" panose="02020603050405020304" pitchFamily="18" charset="0"/>
              </a:rPr>
              <a:t>Nonvolatile</a:t>
            </a:r>
            <a:endParaRPr lang="en-IN" sz="3200" dirty="0">
              <a:latin typeface="Times New Roman" panose="02020603050405020304" pitchFamily="18" charset="0"/>
              <a:cs typeface="Times New Roman" panose="02020603050405020304" pitchFamily="18" charset="0"/>
            </a:endParaRPr>
          </a:p>
        </p:txBody>
      </p:sp>
      <p:sp>
        <p:nvSpPr>
          <p:cNvPr id="3" name="Rectangle 2"/>
          <p:cNvSpPr/>
          <p:nvPr/>
        </p:nvSpPr>
        <p:spPr>
          <a:xfrm>
            <a:off x="1044962" y="1752732"/>
            <a:ext cx="5558061" cy="2585323"/>
          </a:xfrm>
          <a:prstGeom prst="rect">
            <a:avLst/>
          </a:prstGeom>
        </p:spPr>
        <p:txBody>
          <a:bodyPr wrap="square">
            <a:spAutoFit/>
          </a:bodyPr>
          <a:lstStyle/>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"Volatile"</a:t>
            </a:r>
            <a:r>
              <a:rPr lang="en-US" dirty="0">
                <a:latin typeface="Times New Roman" panose="02020603050405020304" pitchFamily="18" charset="0"/>
                <a:cs typeface="Times New Roman" panose="02020603050405020304" pitchFamily="18" charset="0"/>
              </a:rPr>
              <a:t> means changing. </a:t>
            </a:r>
            <a:r>
              <a:rPr lang="en-US" b="1" dirty="0">
                <a:latin typeface="Times New Roman" panose="02020603050405020304" pitchFamily="18" charset="0"/>
                <a:cs typeface="Times New Roman" panose="02020603050405020304" pitchFamily="18" charset="0"/>
              </a:rPr>
              <a:t>"Nonvolatile"</a:t>
            </a:r>
            <a:r>
              <a:rPr lang="en-US" dirty="0">
                <a:latin typeface="Times New Roman" panose="02020603050405020304" pitchFamily="18" charset="0"/>
                <a:cs typeface="Times New Roman" panose="02020603050405020304" pitchFamily="18" charset="0"/>
              </a:rPr>
              <a:t> means stable and unchanging.</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Once data is loaded into the warehouse, it is </a:t>
            </a:r>
            <a:r>
              <a:rPr lang="en-US" b="1" dirty="0">
                <a:latin typeface="Times New Roman" panose="02020603050405020304" pitchFamily="18" charset="0"/>
                <a:cs typeface="Times New Roman" panose="02020603050405020304" pitchFamily="18" charset="0"/>
              </a:rPr>
              <a:t>never overwritten, updated, or deleted.</a:t>
            </a: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New data is simply </a:t>
            </a:r>
            <a:r>
              <a:rPr lang="en-US" b="1" dirty="0">
                <a:latin typeface="Times New Roman" panose="02020603050405020304" pitchFamily="18" charset="0"/>
                <a:cs typeface="Times New Roman" panose="02020603050405020304" pitchFamily="18" charset="0"/>
              </a:rPr>
              <a:t>appended</a:t>
            </a:r>
            <a:r>
              <a:rPr lang="en-US" dirty="0">
                <a:latin typeface="Times New Roman" panose="02020603050405020304" pitchFamily="18" charset="0"/>
                <a:cs typeface="Times New Roman" panose="02020603050405020304" pitchFamily="18" charset="0"/>
              </a:rPr>
              <a:t> as a new record.</a:t>
            </a: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Why it Matters:</a:t>
            </a:r>
            <a:r>
              <a:rPr lang="en-US" dirty="0">
                <a:latin typeface="Times New Roman" panose="02020603050405020304" pitchFamily="18" charset="0"/>
                <a:cs typeface="Times New Roman" panose="02020603050405020304" pitchFamily="18" charset="0"/>
              </a:rPr>
              <a:t> Preserves a complete and accurate historical record. It ensures that reports run today will match reports run a year from now for the same period.</a:t>
            </a:r>
          </a:p>
        </p:txBody>
      </p:sp>
      <p:sp>
        <p:nvSpPr>
          <p:cNvPr id="4" name="Rectangle 3"/>
          <p:cNvSpPr/>
          <p:nvPr/>
        </p:nvSpPr>
        <p:spPr>
          <a:xfrm>
            <a:off x="781195" y="1252872"/>
            <a:ext cx="1564852" cy="430887"/>
          </a:xfrm>
          <a:prstGeom prst="rect">
            <a:avLst/>
          </a:prstGeom>
        </p:spPr>
        <p:txBody>
          <a:bodyPr wrap="none">
            <a:spAutoFit/>
          </a:bodyPr>
          <a:lstStyle/>
          <a:p>
            <a:r>
              <a:rPr lang="en-US" sz="2200" b="1" dirty="0">
                <a:latin typeface="Times New Roman" panose="02020603050405020304" pitchFamily="18" charset="0"/>
                <a:cs typeface="Times New Roman" panose="02020603050405020304" pitchFamily="18" charset="0"/>
              </a:rPr>
              <a:t>Nonvolatile</a:t>
            </a:r>
            <a:endParaRPr lang="en-IN" sz="22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6110" t="14616" r="7351" b="3334"/>
          <a:stretch/>
        </p:blipFill>
        <p:spPr>
          <a:xfrm>
            <a:off x="7220093" y="1283650"/>
            <a:ext cx="4132385" cy="3918114"/>
          </a:xfrm>
          <a:prstGeom prst="rect">
            <a:avLst/>
          </a:prstGeom>
        </p:spPr>
      </p:pic>
    </p:spTree>
    <p:extLst>
      <p:ext uri="{BB962C8B-B14F-4D97-AF65-F5344CB8AC3E}">
        <p14:creationId xmlns:p14="http://schemas.microsoft.com/office/powerpoint/2010/main" val="221098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6373-C1C0-3151-F1A9-19E200BD4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9E485-838F-FDA1-2CF5-AEDD28BC9BB2}"/>
              </a:ext>
            </a:extLst>
          </p:cNvPr>
          <p:cNvSpPr>
            <a:spLocks noGrp="1"/>
          </p:cNvSpPr>
          <p:nvPr>
            <p:ph type="title"/>
          </p:nvPr>
        </p:nvSpPr>
        <p:spPr>
          <a:xfrm>
            <a:off x="643570" y="576358"/>
            <a:ext cx="10904859" cy="440488"/>
          </a:xfrm>
        </p:spPr>
        <p:txBody>
          <a:bodyPr>
            <a:normAutofit/>
          </a:bodyPr>
          <a:lstStyle/>
          <a:p>
            <a:r>
              <a:rPr lang="en-IN" sz="3200" dirty="0">
                <a:latin typeface="Times New Roman" panose="02020603050405020304" pitchFamily="18" charset="0"/>
                <a:cs typeface="Times New Roman" panose="02020603050405020304" pitchFamily="18" charset="0"/>
              </a:rPr>
              <a:t>Characteristic 4: </a:t>
            </a:r>
            <a:r>
              <a:rPr lang="en-US" sz="3200" dirty="0">
                <a:latin typeface="Times New Roman" panose="02020603050405020304" pitchFamily="18" charset="0"/>
                <a:cs typeface="Times New Roman" panose="02020603050405020304" pitchFamily="18" charset="0"/>
              </a:rPr>
              <a:t>Time-Variant</a:t>
            </a:r>
          </a:p>
        </p:txBody>
      </p:sp>
      <p:sp>
        <p:nvSpPr>
          <p:cNvPr id="3" name="Rectangle 2"/>
          <p:cNvSpPr/>
          <p:nvPr/>
        </p:nvSpPr>
        <p:spPr>
          <a:xfrm>
            <a:off x="507022" y="1840655"/>
            <a:ext cx="6096000" cy="3139321"/>
          </a:xfrm>
          <a:prstGeom prst="rect">
            <a:avLst/>
          </a:prstGeom>
        </p:spPr>
        <p:txBody>
          <a:bodyPr>
            <a:spAutoFit/>
          </a:bodyPr>
          <a:lstStyle/>
          <a:p>
            <a:pPr marL="742950" lvl="1"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All data in the warehouse is associated with a specific </a:t>
            </a:r>
            <a:r>
              <a:rPr lang="en-US" b="1" dirty="0">
                <a:latin typeface="Times New Roman" panose="02020603050405020304" pitchFamily="18" charset="0"/>
                <a:cs typeface="Times New Roman" panose="02020603050405020304" pitchFamily="18" charset="0"/>
              </a:rPr>
              <a:t>point in time</a:t>
            </a:r>
            <a:r>
              <a:rPr lang="en-US" dirty="0">
                <a:latin typeface="Times New Roman" panose="02020603050405020304" pitchFamily="18" charset="0"/>
                <a:cs typeface="Times New Roman" panose="02020603050405020304" pitchFamily="18" charset="0"/>
              </a:rPr>
              <a:t> (e.g., a timestamp, date, or quarter).</a:t>
            </a:r>
          </a:p>
          <a:p>
            <a:pPr marL="742950" lvl="1"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allows for analysis of changes </a:t>
            </a:r>
            <a:r>
              <a:rPr lang="en-US" b="1" dirty="0">
                <a:latin typeface="Times New Roman" panose="02020603050405020304" pitchFamily="18" charset="0"/>
                <a:cs typeface="Times New Roman" panose="02020603050405020304" pitchFamily="18" charset="0"/>
              </a:rPr>
              <a:t>over time.</a:t>
            </a:r>
            <a:endParaRPr lang="en-US"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Enables Key Questions:</a:t>
            </a:r>
            <a:endParaRPr lang="en-US" dirty="0">
              <a:latin typeface="Times New Roman" panose="02020603050405020304" pitchFamily="18" charset="0"/>
              <a:cs typeface="Times New Roman" panose="02020603050405020304" pitchFamily="18" charset="0"/>
            </a:endParaRPr>
          </a:p>
          <a:p>
            <a:pPr marL="1200150" lvl="2"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"How did sales this quarter compare to last year's quarter?"</a:t>
            </a:r>
          </a:p>
          <a:p>
            <a:pPr marL="1200150" lvl="2"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"What did our customer base look like five years ago?“</a:t>
            </a:r>
          </a:p>
          <a:p>
            <a:pPr marL="1200150" lvl="2"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Why it Matters:</a:t>
            </a:r>
            <a:r>
              <a:rPr lang="en-US" dirty="0">
                <a:latin typeface="Times New Roman" panose="02020603050405020304" pitchFamily="18" charset="0"/>
                <a:cs typeface="Times New Roman" panose="02020603050405020304" pitchFamily="18" charset="0"/>
              </a:rPr>
              <a:t> This is what makes trend analysis, forecasting, and historical comparisons possible.</a:t>
            </a:r>
          </a:p>
        </p:txBody>
      </p:sp>
      <p:sp>
        <p:nvSpPr>
          <p:cNvPr id="4" name="Rectangle 3"/>
          <p:cNvSpPr/>
          <p:nvPr/>
        </p:nvSpPr>
        <p:spPr>
          <a:xfrm>
            <a:off x="744415" y="1288041"/>
            <a:ext cx="1816010" cy="430887"/>
          </a:xfrm>
          <a:prstGeom prst="rect">
            <a:avLst/>
          </a:prstGeom>
        </p:spPr>
        <p:txBody>
          <a:bodyPr wrap="none">
            <a:spAutoFit/>
          </a:bodyPr>
          <a:lstStyle/>
          <a:p>
            <a:r>
              <a:rPr lang="en-US" sz="2200" b="1" dirty="0">
                <a:latin typeface="Times New Roman" panose="02020603050405020304" pitchFamily="18" charset="0"/>
                <a:cs typeface="Times New Roman" panose="02020603050405020304" pitchFamily="18" charset="0"/>
              </a:rPr>
              <a:t>Time-Variant</a:t>
            </a:r>
            <a:endParaRPr lang="en-IN" sz="22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906" t="16154" r="3247"/>
          <a:stretch/>
        </p:blipFill>
        <p:spPr>
          <a:xfrm>
            <a:off x="6858000" y="1288041"/>
            <a:ext cx="4310328" cy="3851030"/>
          </a:xfrm>
          <a:prstGeom prst="rect">
            <a:avLst/>
          </a:prstGeom>
        </p:spPr>
      </p:pic>
    </p:spTree>
    <p:extLst>
      <p:ext uri="{BB962C8B-B14F-4D97-AF65-F5344CB8AC3E}">
        <p14:creationId xmlns:p14="http://schemas.microsoft.com/office/powerpoint/2010/main" val="3188226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6373-C1C0-3151-F1A9-19E200BD4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9E485-838F-FDA1-2CF5-AEDD28BC9BB2}"/>
              </a:ext>
            </a:extLst>
          </p:cNvPr>
          <p:cNvSpPr>
            <a:spLocks noGrp="1"/>
          </p:cNvSpPr>
          <p:nvPr>
            <p:ph type="title"/>
          </p:nvPr>
        </p:nvSpPr>
        <p:spPr>
          <a:xfrm>
            <a:off x="643570" y="576358"/>
            <a:ext cx="10904859" cy="440488"/>
          </a:xfrm>
        </p:spPr>
        <p:txBody>
          <a:bodyPr>
            <a:normAutofit/>
          </a:bodyPr>
          <a:lstStyle/>
          <a:p>
            <a:r>
              <a:rPr lang="en-IN" sz="3200" dirty="0">
                <a:latin typeface="Times New Roman" panose="02020603050405020304" pitchFamily="18" charset="0"/>
                <a:cs typeface="Times New Roman" panose="02020603050405020304" pitchFamily="18" charset="0"/>
              </a:rPr>
              <a:t>Summary</a:t>
            </a:r>
          </a:p>
        </p:txBody>
      </p:sp>
      <p:sp>
        <p:nvSpPr>
          <p:cNvPr id="3" name="Rectangle 2"/>
          <p:cNvSpPr/>
          <p:nvPr/>
        </p:nvSpPr>
        <p:spPr>
          <a:xfrm>
            <a:off x="1087314" y="1648325"/>
            <a:ext cx="7493977" cy="2308324"/>
          </a:xfrm>
          <a:prstGeom prst="rect">
            <a:avLst/>
          </a:prstGeom>
        </p:spPr>
        <p:txBody>
          <a:bodyPr wrap="square">
            <a:spAutoFit/>
          </a:bodyPr>
          <a:lstStyle/>
          <a:p>
            <a:pPr marL="742950" lvl="1" indent="-285750">
              <a:buFont typeface="Arial" panose="020B0604020202020204" pitchFamily="34" charset="0"/>
              <a:buChar char="•"/>
            </a:pPr>
            <a:r>
              <a:rPr lang="en-US" b="1" dirty="0">
                <a:effectLst/>
                <a:latin typeface="Times New Roman" panose="02020603050405020304" pitchFamily="18" charset="0"/>
                <a:cs typeface="Times New Roman" panose="02020603050405020304" pitchFamily="18" charset="0"/>
              </a:rPr>
              <a:t>Subject-Oriented:</a:t>
            </a:r>
            <a:r>
              <a:rPr lang="en-US" dirty="0">
                <a:effectLst/>
                <a:latin typeface="Times New Roman" panose="02020603050405020304" pitchFamily="18" charset="0"/>
                <a:cs typeface="Times New Roman" panose="02020603050405020304" pitchFamily="18" charset="0"/>
              </a:rPr>
              <a:t> Focused on business subjects (Customers, Sales).</a:t>
            </a:r>
          </a:p>
          <a:p>
            <a:pPr marL="742950" lvl="1" indent="-285750">
              <a:buFont typeface="Arial" panose="020B0604020202020204" pitchFamily="34" charset="0"/>
              <a:buChar char="•"/>
            </a:pPr>
            <a:endParaRPr lang="en-US" dirty="0">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effectLst/>
                <a:latin typeface="Times New Roman" panose="02020603050405020304" pitchFamily="18" charset="0"/>
                <a:cs typeface="Times New Roman" panose="02020603050405020304" pitchFamily="18" charset="0"/>
              </a:rPr>
              <a:t>Integrated:</a:t>
            </a:r>
            <a:r>
              <a:rPr lang="en-US" dirty="0">
                <a:effectLst/>
                <a:latin typeface="Times New Roman" panose="02020603050405020304" pitchFamily="18" charset="0"/>
                <a:cs typeface="Times New Roman" panose="02020603050405020304" pitchFamily="18" charset="0"/>
              </a:rPr>
              <a:t> Data is cleaned and unified into one consistent format.</a:t>
            </a:r>
          </a:p>
          <a:p>
            <a:pPr marL="742950" lvl="1" indent="-285750">
              <a:buFont typeface="Arial" panose="020B0604020202020204" pitchFamily="34" charset="0"/>
              <a:buChar char="•"/>
            </a:pPr>
            <a:endParaRPr lang="en-US" b="1" dirty="0">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effectLst/>
                <a:latin typeface="Times New Roman" panose="02020603050405020304" pitchFamily="18" charset="0"/>
                <a:cs typeface="Times New Roman" panose="02020603050405020304" pitchFamily="18" charset="0"/>
              </a:rPr>
              <a:t>Nonvolatile:</a:t>
            </a:r>
            <a:r>
              <a:rPr lang="en-US" dirty="0">
                <a:effectLst/>
                <a:latin typeface="Times New Roman" panose="02020603050405020304" pitchFamily="18" charset="0"/>
                <a:cs typeface="Times New Roman" panose="02020603050405020304" pitchFamily="18" charset="0"/>
              </a:rPr>
              <a:t> Data is stable and never changed, only added to.</a:t>
            </a:r>
          </a:p>
          <a:p>
            <a:pPr marL="742950" lvl="1" indent="-285750">
              <a:buFont typeface="Arial" panose="020B0604020202020204" pitchFamily="34" charset="0"/>
              <a:buChar char="•"/>
            </a:pPr>
            <a:endParaRPr lang="en-US" b="1" dirty="0">
              <a:effectLst/>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effectLst/>
                <a:latin typeface="Times New Roman" panose="02020603050405020304" pitchFamily="18" charset="0"/>
                <a:cs typeface="Times New Roman" panose="02020603050405020304" pitchFamily="18" charset="0"/>
              </a:rPr>
              <a:t>Time-Variant:</a:t>
            </a:r>
            <a:r>
              <a:rPr lang="en-US" dirty="0">
                <a:effectLst/>
                <a:latin typeface="Times New Roman" panose="02020603050405020304" pitchFamily="18" charset="0"/>
                <a:cs typeface="Times New Roman" panose="02020603050405020304" pitchFamily="18" charset="0"/>
              </a:rPr>
              <a:t> All data is tied to a specific time, enabling trend analysis.</a:t>
            </a:r>
          </a:p>
        </p:txBody>
      </p:sp>
    </p:spTree>
    <p:extLst>
      <p:ext uri="{BB962C8B-B14F-4D97-AF65-F5344CB8AC3E}">
        <p14:creationId xmlns:p14="http://schemas.microsoft.com/office/powerpoint/2010/main" val="3470893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D0D79-F28E-B31C-5975-A0D3CC86F3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E059C6-85BA-4084-1DF2-45B8E4F56CF2}"/>
              </a:ext>
            </a:extLst>
          </p:cNvPr>
          <p:cNvSpPr>
            <a:spLocks noGrp="1"/>
          </p:cNvSpPr>
          <p:nvPr>
            <p:ph type="title"/>
          </p:nvPr>
        </p:nvSpPr>
        <p:spPr>
          <a:xfrm>
            <a:off x="2028591" y="2486680"/>
            <a:ext cx="10611576" cy="732869"/>
          </a:xfrm>
        </p:spPr>
        <p:txBody>
          <a:bodyPr>
            <a:normAutofit/>
          </a:bodyPr>
          <a:lstStyle/>
          <a:p>
            <a:pPr algn="just"/>
            <a:r>
              <a:rPr lang="en-US" b="0" dirty="0">
                <a:latin typeface="Times New Roman"/>
                <a:cs typeface="Times New Roman"/>
              </a:rPr>
              <a:t>Data Flow in a Warehouse System</a:t>
            </a:r>
          </a:p>
        </p:txBody>
      </p:sp>
    </p:spTree>
    <p:extLst>
      <p:ext uri="{BB962C8B-B14F-4D97-AF65-F5344CB8AC3E}">
        <p14:creationId xmlns:p14="http://schemas.microsoft.com/office/powerpoint/2010/main" val="2545166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06F76D4C-B609-9645-6B56-C8662510DA74}"/>
              </a:ext>
            </a:extLst>
          </p:cNvPr>
          <p:cNvSpPr>
            <a:spLocks noGrp="1"/>
          </p:cNvSpPr>
          <p:nvPr>
            <p:ph type="title"/>
          </p:nvPr>
        </p:nvSpPr>
        <p:spPr/>
        <p:txBody>
          <a:bodyPr>
            <a:normAutofit/>
          </a:bodyPr>
          <a:lstStyle/>
          <a:p>
            <a:r>
              <a:rPr lang="en-US" sz="2400">
                <a:latin typeface="Times New Roman" panose="02020603050405020304" pitchFamily="18" charset="0"/>
                <a:cs typeface="Times New Roman" panose="02020603050405020304" pitchFamily="18" charset="0"/>
              </a:rPr>
              <a:t>Understanding How Data moves from Source to Insights!</a:t>
            </a:r>
          </a:p>
        </p:txBody>
      </p:sp>
      <p:sp>
        <p:nvSpPr>
          <p:cNvPr id="4" name="Rectangle 1">
            <a:extLst>
              <a:ext uri="{FF2B5EF4-FFF2-40B4-BE49-F238E27FC236}">
                <a16:creationId xmlns:a16="http://schemas.microsoft.com/office/drawing/2014/main" id="{49683879-1AB9-E25F-52AE-2C903BBDB1DA}"/>
              </a:ext>
            </a:extLst>
          </p:cNvPr>
          <p:cNvSpPr>
            <a:spLocks noChangeArrowheads="1"/>
          </p:cNvSpPr>
          <p:nvPr/>
        </p:nvSpPr>
        <p:spPr bwMode="auto">
          <a:xfrm>
            <a:off x="693826" y="1350585"/>
            <a:ext cx="503597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chemeClr val="tx1"/>
                </a:solidFill>
                <a:effectLst/>
                <a:latin typeface="Times New Roman"/>
                <a:cs typeface="Times New Roman"/>
              </a:rPr>
              <a:t>A </a:t>
            </a:r>
            <a:r>
              <a:rPr kumimoji="0" lang="en-US" altLang="en-US" sz="1600" b="1" i="0" u="none" strike="noStrike" cap="none" normalizeH="0" baseline="0">
                <a:ln>
                  <a:noFill/>
                </a:ln>
                <a:solidFill>
                  <a:schemeClr val="tx1"/>
                </a:solidFill>
                <a:effectLst/>
                <a:latin typeface="Times New Roman"/>
                <a:cs typeface="Times New Roman"/>
              </a:rPr>
              <a:t>Data Warehouse (DW)</a:t>
            </a:r>
            <a:r>
              <a:rPr kumimoji="0" lang="en-US" altLang="en-US" sz="1600" b="0" i="0" u="none" strike="noStrike" cap="none" normalizeH="0" baseline="0">
                <a:ln>
                  <a:noFill/>
                </a:ln>
                <a:solidFill>
                  <a:schemeClr val="tx1"/>
                </a:solidFill>
                <a:effectLst/>
                <a:latin typeface="Times New Roman"/>
                <a:cs typeface="Times New Roman"/>
              </a:rPr>
              <a:t> is a centralized repository for integrated data from multiple sources.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chemeClr val="tx1"/>
                </a:solidFill>
                <a:effectLst/>
                <a:latin typeface="Times New Roman"/>
                <a:cs typeface="Times New Roman"/>
              </a:rPr>
              <a:t>It supports </a:t>
            </a:r>
            <a:r>
              <a:rPr kumimoji="0" lang="en-US" altLang="en-US" sz="1600" b="1" i="0" u="none" strike="noStrike" cap="none" normalizeH="0" baseline="0">
                <a:ln>
                  <a:noFill/>
                </a:ln>
                <a:solidFill>
                  <a:schemeClr val="tx1"/>
                </a:solidFill>
                <a:effectLst/>
                <a:latin typeface="Times New Roman"/>
                <a:cs typeface="Times New Roman"/>
              </a:rPr>
              <a:t>business intelligence (BI)</a:t>
            </a:r>
            <a:r>
              <a:rPr kumimoji="0" lang="en-US" altLang="en-US" sz="1600" b="0" i="0" u="none" strike="noStrike" cap="none" normalizeH="0" baseline="0">
                <a:ln>
                  <a:noFill/>
                </a:ln>
                <a:solidFill>
                  <a:schemeClr val="tx1"/>
                </a:solidFill>
                <a:effectLst/>
                <a:latin typeface="Times New Roman"/>
                <a:cs typeface="Times New Roman"/>
              </a:rPr>
              <a:t>, </a:t>
            </a:r>
            <a:r>
              <a:rPr kumimoji="0" lang="en-US" altLang="en-US" sz="1600" b="1" i="0" u="none" strike="noStrike" cap="none" normalizeH="0" baseline="0">
                <a:ln>
                  <a:noFill/>
                </a:ln>
                <a:solidFill>
                  <a:schemeClr val="tx1"/>
                </a:solidFill>
                <a:effectLst/>
                <a:latin typeface="Times New Roman"/>
                <a:cs typeface="Times New Roman"/>
              </a:rPr>
              <a:t>reporting</a:t>
            </a:r>
            <a:r>
              <a:rPr kumimoji="0" lang="en-US" altLang="en-US" sz="1600" b="0" i="0" u="none" strike="noStrike" cap="none" normalizeH="0" baseline="0">
                <a:ln>
                  <a:noFill/>
                </a:ln>
                <a:solidFill>
                  <a:schemeClr val="tx1"/>
                </a:solidFill>
                <a:effectLst/>
                <a:latin typeface="Times New Roman"/>
                <a:cs typeface="Times New Roman"/>
              </a:rPr>
              <a:t>, and </a:t>
            </a:r>
            <a:r>
              <a:rPr kumimoji="0" lang="en-US" altLang="en-US" sz="1600" b="1" i="0" u="none" strike="noStrike" cap="none" normalizeH="0" baseline="0">
                <a:ln>
                  <a:noFill/>
                </a:ln>
                <a:solidFill>
                  <a:schemeClr val="tx1"/>
                </a:solidFill>
                <a:effectLst/>
                <a:latin typeface="Times New Roman"/>
                <a:cs typeface="Times New Roman"/>
              </a:rPr>
              <a:t>analytics</a:t>
            </a:r>
            <a:r>
              <a:rPr kumimoji="0" lang="en-US" altLang="en-US" sz="1600" b="0" i="0" u="none" strike="noStrike" cap="none" normalizeH="0" baseline="0">
                <a:ln>
                  <a:noFill/>
                </a:ln>
                <a:solidFill>
                  <a:schemeClr val="tx1"/>
                </a:solidFill>
                <a:effectLst/>
                <a:latin typeface="Times New Roman"/>
                <a:cs typeface="Times New Roman"/>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a:ln>
                  <a:noFill/>
                </a:ln>
                <a:solidFill>
                  <a:schemeClr val="tx1"/>
                </a:solidFill>
                <a:effectLst/>
                <a:latin typeface="Times New Roman"/>
                <a:cs typeface="Times New Roman"/>
              </a:rPr>
              <a:t>Data flow represents the </a:t>
            </a:r>
            <a:r>
              <a:rPr kumimoji="0" lang="en-US" altLang="en-US" sz="1600" b="1" i="0" u="none" strike="noStrike" cap="none" normalizeH="0" baseline="0">
                <a:ln>
                  <a:noFill/>
                </a:ln>
                <a:solidFill>
                  <a:schemeClr val="tx1"/>
                </a:solidFill>
                <a:effectLst/>
                <a:latin typeface="Times New Roman"/>
                <a:cs typeface="Times New Roman"/>
              </a:rPr>
              <a:t>journey of data</a:t>
            </a:r>
            <a:r>
              <a:rPr kumimoji="0" lang="en-US" altLang="en-US" sz="1600" b="0" i="0" u="none" strike="noStrike" cap="none" normalizeH="0" baseline="0">
                <a:ln>
                  <a:noFill/>
                </a:ln>
                <a:solidFill>
                  <a:schemeClr val="tx1"/>
                </a:solidFill>
                <a:effectLst/>
                <a:latin typeface="Times New Roman"/>
                <a:cs typeface="Times New Roman"/>
              </a:rPr>
              <a:t> - from raw sources to actionable insights.</a:t>
            </a:r>
          </a:p>
        </p:txBody>
      </p:sp>
      <p:pic>
        <p:nvPicPr>
          <p:cNvPr id="1027" name="Picture 3" descr="Data Warehousing - Defintion, Guide, Pros, Cons">
            <a:extLst>
              <a:ext uri="{FF2B5EF4-FFF2-40B4-BE49-F238E27FC236}">
                <a16:creationId xmlns:a16="http://schemas.microsoft.com/office/drawing/2014/main" id="{99B1CEED-D6CA-DD5E-D5EA-6C844836B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6468" y="1415175"/>
            <a:ext cx="6118151" cy="30055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D71E6FF-0C1D-873B-FAE7-FC300E5B4D2A}"/>
              </a:ext>
            </a:extLst>
          </p:cNvPr>
          <p:cNvSpPr txBox="1"/>
          <p:nvPr/>
        </p:nvSpPr>
        <p:spPr>
          <a:xfrm>
            <a:off x="684810" y="2941215"/>
            <a:ext cx="3300469" cy="369332"/>
          </a:xfrm>
          <a:prstGeom prst="rect">
            <a:avLst/>
          </a:prstGeom>
          <a:noFill/>
        </p:spPr>
        <p:txBody>
          <a:bodyPr wrap="square" lIns="91440" tIns="45720" rIns="91440" bIns="45720" anchor="t">
            <a:spAutoFit/>
          </a:bodyPr>
          <a:lstStyle/>
          <a:p>
            <a:r>
              <a:rPr lang="en-US" b="1" u="sng" dirty="0">
                <a:latin typeface="Times New Roman"/>
                <a:cs typeface="Times New Roman"/>
              </a:rPr>
              <a:t>Key Components in Data Flow</a:t>
            </a:r>
            <a:endParaRPr lang="en-IN" b="1" u="sng" dirty="0">
              <a:latin typeface="Times New Roman"/>
              <a:cs typeface="Times New Roman"/>
            </a:endParaRPr>
          </a:p>
        </p:txBody>
      </p:sp>
      <p:sp>
        <p:nvSpPr>
          <p:cNvPr id="7" name="Rectangle 4">
            <a:extLst>
              <a:ext uri="{FF2B5EF4-FFF2-40B4-BE49-F238E27FC236}">
                <a16:creationId xmlns:a16="http://schemas.microsoft.com/office/drawing/2014/main" id="{EDC3C76F-0531-B91F-4AB9-E1FEDC5D2A9B}"/>
              </a:ext>
            </a:extLst>
          </p:cNvPr>
          <p:cNvSpPr>
            <a:spLocks noChangeArrowheads="1"/>
          </p:cNvSpPr>
          <p:nvPr/>
        </p:nvSpPr>
        <p:spPr bwMode="auto">
          <a:xfrm>
            <a:off x="698353" y="3282308"/>
            <a:ext cx="501664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effectLst/>
                <a:latin typeface="Times New Roman"/>
                <a:cs typeface="Times New Roman"/>
              </a:rPr>
              <a:t>Source Systems</a:t>
            </a:r>
            <a:r>
              <a:rPr kumimoji="0" lang="en-US" altLang="en-US" sz="1600" b="0" i="0" u="none" strike="noStrike" cap="none" normalizeH="0" baseline="0" dirty="0">
                <a:ln>
                  <a:noFill/>
                </a:ln>
                <a:effectLst/>
                <a:latin typeface="Times New Roman"/>
                <a:cs typeface="Times New Roman"/>
              </a:rPr>
              <a:t> – Databases, flat files, ERP/CRM systems, APIs.</a:t>
            </a:r>
            <a:endParaRPr lang="en-US" altLang="en-US" sz="1600" b="0" i="0" u="none" strike="noStrike" cap="none" normalizeH="0" baseline="0" dirty="0">
              <a:ln>
                <a:noFill/>
              </a:ln>
              <a:effectLst/>
              <a:latin typeface="Times New Roman"/>
              <a:cs typeface="Times New Roman"/>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effectLst/>
                <a:latin typeface="Times New Roman"/>
                <a:cs typeface="Times New Roman"/>
              </a:rPr>
              <a:t>Staging Area</a:t>
            </a:r>
            <a:r>
              <a:rPr kumimoji="0" lang="en-US" altLang="en-US" sz="1600" b="0" i="0" u="none" strike="noStrike" cap="none" normalizeH="0" baseline="0" dirty="0">
                <a:ln>
                  <a:noFill/>
                </a:ln>
                <a:effectLst/>
                <a:latin typeface="Times New Roman"/>
                <a:cs typeface="Times New Roman"/>
              </a:rPr>
              <a:t> – Temporary storage for raw data before transformation.</a:t>
            </a:r>
            <a:endParaRPr lang="en-US" altLang="en-US" sz="1600" b="0" i="0" u="none" strike="noStrike" cap="none" normalizeH="0" baseline="0" dirty="0">
              <a:ln>
                <a:noFill/>
              </a:ln>
              <a:effectLst/>
              <a:latin typeface="Times New Roman"/>
              <a:cs typeface="Times New Roman"/>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effectLst/>
                <a:latin typeface="Times New Roman"/>
                <a:cs typeface="Times New Roman"/>
              </a:rPr>
              <a:t>ETL Process</a:t>
            </a:r>
            <a:r>
              <a:rPr kumimoji="0" lang="en-US" altLang="en-US" sz="1600" b="0" i="0" u="none" strike="noStrike" cap="none" normalizeH="0" baseline="0" dirty="0">
                <a:ln>
                  <a:noFill/>
                </a:ln>
                <a:effectLst/>
                <a:latin typeface="Times New Roman"/>
                <a:cs typeface="Times New Roman"/>
              </a:rPr>
              <a:t> – Extract, Transform, Load data into warehouse.</a:t>
            </a:r>
            <a:endParaRPr lang="en-US" altLang="en-US" sz="1600" b="0" i="0" u="none" strike="noStrike" cap="none" normalizeH="0" baseline="0" dirty="0">
              <a:ln>
                <a:noFill/>
              </a:ln>
              <a:effectLst/>
              <a:latin typeface="Times New Roman"/>
              <a:cs typeface="Times New Roman"/>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effectLst/>
                <a:latin typeface="Times New Roman"/>
                <a:cs typeface="Times New Roman"/>
              </a:rPr>
              <a:t>Data Warehouse Storage</a:t>
            </a:r>
            <a:r>
              <a:rPr kumimoji="0" lang="en-US" altLang="en-US" sz="1600" b="0" i="0" u="none" strike="noStrike" cap="none" normalizeH="0" baseline="0" dirty="0">
                <a:ln>
                  <a:noFill/>
                </a:ln>
                <a:effectLst/>
                <a:latin typeface="Times New Roman"/>
                <a:cs typeface="Times New Roman"/>
              </a:rPr>
              <a:t> – Centralized repository (fact and dimension tables).</a:t>
            </a:r>
            <a:endParaRPr lang="en-US" altLang="en-US" sz="1600" b="0" i="0" u="none" strike="noStrike" cap="none" normalizeH="0" baseline="0" dirty="0">
              <a:ln>
                <a:noFill/>
              </a:ln>
              <a:effectLst/>
              <a:latin typeface="Times New Roman"/>
              <a:cs typeface="Times New Roman"/>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effectLst/>
                <a:latin typeface="Times New Roman"/>
                <a:cs typeface="Times New Roman"/>
              </a:rPr>
              <a:t>Data Marts</a:t>
            </a:r>
            <a:r>
              <a:rPr kumimoji="0" lang="en-US" altLang="en-US" sz="1600" b="0" i="0" u="none" strike="noStrike" cap="none" normalizeH="0" baseline="0" dirty="0">
                <a:ln>
                  <a:noFill/>
                </a:ln>
                <a:effectLst/>
                <a:latin typeface="Times New Roman"/>
                <a:cs typeface="Times New Roman"/>
              </a:rPr>
              <a:t> – Subsets of warehouse data for specific business functions.</a:t>
            </a:r>
            <a:endParaRPr lang="en-US" altLang="en-US" sz="1600" b="0" i="0" u="none" strike="noStrike" cap="none" normalizeH="0" baseline="0" dirty="0">
              <a:ln>
                <a:noFill/>
              </a:ln>
              <a:effectLst/>
              <a:latin typeface="Times New Roman"/>
              <a:cs typeface="Times New Roman"/>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effectLst/>
                <a:latin typeface="Times New Roman"/>
                <a:cs typeface="Times New Roman"/>
              </a:rPr>
              <a:t>BI / Reporting Layer</a:t>
            </a:r>
            <a:r>
              <a:rPr kumimoji="0" lang="en-US" altLang="en-US" sz="1600" b="0" i="0" u="none" strike="noStrike" cap="none" normalizeH="0" baseline="0" dirty="0">
                <a:ln>
                  <a:noFill/>
                </a:ln>
                <a:effectLst/>
                <a:latin typeface="Times New Roman"/>
                <a:cs typeface="Times New Roman"/>
              </a:rPr>
              <a:t> – Dashboards, visualizations, and queries.</a:t>
            </a:r>
            <a:endParaRPr lang="en-US" altLang="en-US" sz="1600" b="0" i="0" u="none" strike="noStrike" cap="none" normalizeH="0" baseline="0" dirty="0">
              <a:ln>
                <a:noFill/>
              </a:ln>
              <a:effectLst/>
              <a:latin typeface="Times New Roman"/>
              <a:cs typeface="Times New Roman"/>
            </a:endParaRPr>
          </a:p>
        </p:txBody>
      </p:sp>
    </p:spTree>
    <p:extLst>
      <p:ext uri="{BB962C8B-B14F-4D97-AF65-F5344CB8AC3E}">
        <p14:creationId xmlns:p14="http://schemas.microsoft.com/office/powerpoint/2010/main" val="3102308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36F92-5EB3-BC24-0646-B5D8BC333A70}"/>
            </a:ext>
          </a:extLst>
        </p:cNvPr>
        <p:cNvGrpSpPr/>
        <p:nvPr/>
      </p:nvGrpSpPr>
      <p:grpSpPr>
        <a:xfrm>
          <a:off x="0" y="0"/>
          <a:ext cx="0" cy="0"/>
          <a:chOff x="0" y="0"/>
          <a:chExt cx="0" cy="0"/>
        </a:xfrm>
      </p:grpSpPr>
      <p:sp>
        <p:nvSpPr>
          <p:cNvPr id="24" name="Title 23">
            <a:extLst>
              <a:ext uri="{FF2B5EF4-FFF2-40B4-BE49-F238E27FC236}">
                <a16:creationId xmlns:a16="http://schemas.microsoft.com/office/drawing/2014/main" id="{DBE002D1-5A09-3F27-0939-887214950049}"/>
              </a:ext>
            </a:extLst>
          </p:cNvPr>
          <p:cNvSpPr>
            <a:spLocks noGrp="1"/>
          </p:cNvSpPr>
          <p:nvPr>
            <p:ph type="title"/>
          </p:nvPr>
        </p:nvSpPr>
        <p:spPr>
          <a:xfrm>
            <a:off x="692174" y="539216"/>
            <a:ext cx="10807652" cy="440488"/>
          </a:xfrm>
        </p:spPr>
        <p:txBody>
          <a:bodyPr>
            <a:normAutofit/>
          </a:bodyPr>
          <a:lstStyle/>
          <a:p>
            <a:r>
              <a:rPr lang="en-US" sz="2400">
                <a:latin typeface="Times New Roman"/>
                <a:cs typeface="Times New Roman"/>
              </a:rPr>
              <a:t>Overview of Data Flow Process</a:t>
            </a:r>
          </a:p>
        </p:txBody>
      </p:sp>
      <p:sp>
        <p:nvSpPr>
          <p:cNvPr id="3" name="TextBox 2">
            <a:extLst>
              <a:ext uri="{FF2B5EF4-FFF2-40B4-BE49-F238E27FC236}">
                <a16:creationId xmlns:a16="http://schemas.microsoft.com/office/drawing/2014/main" id="{22CC8651-52BE-74EB-E640-1364CC778ACD}"/>
              </a:ext>
            </a:extLst>
          </p:cNvPr>
          <p:cNvSpPr txBox="1"/>
          <p:nvPr/>
        </p:nvSpPr>
        <p:spPr>
          <a:xfrm>
            <a:off x="692174" y="1112547"/>
            <a:ext cx="4891705" cy="1569660"/>
          </a:xfrm>
          <a:prstGeom prst="rect">
            <a:avLst/>
          </a:prstGeom>
          <a:noFill/>
        </p:spPr>
        <p:txBody>
          <a:bodyPr wrap="square">
            <a:spAutoFit/>
          </a:bodyPr>
          <a:lstStyle/>
          <a:p>
            <a:r>
              <a:rPr lang="en-US" sz="1600">
                <a:latin typeface="Times New Roman"/>
                <a:cs typeface="Times New Roman"/>
              </a:rPr>
              <a:t>Data flow in a warehouse typically follows these stages:</a:t>
            </a:r>
          </a:p>
          <a:p>
            <a:pPr>
              <a:buNone/>
            </a:pPr>
            <a:endParaRPr lang="en-US" sz="1600">
              <a:latin typeface="Times New Roman"/>
              <a:cs typeface="Times New Roman"/>
            </a:endParaRPr>
          </a:p>
          <a:p>
            <a:pPr marL="342900" indent="-342900">
              <a:buFont typeface="+mj-lt"/>
              <a:buAutoNum type="arabicPeriod"/>
            </a:pPr>
            <a:r>
              <a:rPr lang="en-US" sz="1600" b="1">
                <a:latin typeface="Times New Roman"/>
                <a:cs typeface="Times New Roman"/>
              </a:rPr>
              <a:t>Data Extraction</a:t>
            </a:r>
            <a:endParaRPr lang="en-US" sz="1600">
              <a:latin typeface="Times New Roman"/>
              <a:cs typeface="Times New Roman"/>
            </a:endParaRPr>
          </a:p>
          <a:p>
            <a:pPr marL="342900" indent="-342900">
              <a:buFont typeface="+mj-lt"/>
              <a:buAutoNum type="arabicPeriod"/>
            </a:pPr>
            <a:r>
              <a:rPr lang="en-US" sz="1600" b="1">
                <a:latin typeface="Times New Roman"/>
                <a:cs typeface="Times New Roman"/>
              </a:rPr>
              <a:t>Data Transformation</a:t>
            </a:r>
            <a:endParaRPr lang="en-US" sz="1600">
              <a:latin typeface="Times New Roman"/>
              <a:cs typeface="Times New Roman"/>
            </a:endParaRPr>
          </a:p>
          <a:p>
            <a:pPr marL="342900" indent="-342900">
              <a:buFont typeface="+mj-lt"/>
              <a:buAutoNum type="arabicPeriod"/>
            </a:pPr>
            <a:r>
              <a:rPr lang="en-US" sz="1600" b="1">
                <a:latin typeface="Times New Roman"/>
                <a:cs typeface="Times New Roman"/>
              </a:rPr>
              <a:t>Data Loading</a:t>
            </a:r>
            <a:endParaRPr lang="en-US" sz="1600">
              <a:latin typeface="Times New Roman"/>
              <a:cs typeface="Times New Roman"/>
            </a:endParaRPr>
          </a:p>
          <a:p>
            <a:pPr marL="342900" indent="-342900">
              <a:buFont typeface="+mj-lt"/>
              <a:buAutoNum type="arabicPeriod"/>
            </a:pPr>
            <a:r>
              <a:rPr lang="en-US" sz="1600" b="1">
                <a:latin typeface="Times New Roman"/>
                <a:cs typeface="Times New Roman"/>
              </a:rPr>
              <a:t>Data Analysis and Reporting</a:t>
            </a:r>
            <a:endParaRPr lang="en-US" sz="1600">
              <a:latin typeface="Times New Roman"/>
              <a:cs typeface="Times New Roman"/>
            </a:endParaRPr>
          </a:p>
        </p:txBody>
      </p:sp>
      <p:pic>
        <p:nvPicPr>
          <p:cNvPr id="2050" name="Picture 2" descr="ETL Explained: Extract - Transform - Load | Coupler.io Blog">
            <a:extLst>
              <a:ext uri="{FF2B5EF4-FFF2-40B4-BE49-F238E27FC236}">
                <a16:creationId xmlns:a16="http://schemas.microsoft.com/office/drawing/2014/main" id="{7184550D-D2DC-4F9B-AC25-C5C34C950F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8" t="11134" r="1877" b="13364"/>
          <a:stretch>
            <a:fillRect/>
          </a:stretch>
        </p:blipFill>
        <p:spPr bwMode="auto">
          <a:xfrm>
            <a:off x="543567" y="3622668"/>
            <a:ext cx="5888976" cy="25989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C9A71C3-6C92-F4A2-0FD4-478E6250DAE1}"/>
              </a:ext>
            </a:extLst>
          </p:cNvPr>
          <p:cNvSpPr txBox="1"/>
          <p:nvPr/>
        </p:nvSpPr>
        <p:spPr>
          <a:xfrm>
            <a:off x="5840589" y="1117752"/>
            <a:ext cx="5275647" cy="2031325"/>
          </a:xfrm>
          <a:prstGeom prst="rect">
            <a:avLst/>
          </a:prstGeom>
          <a:noFill/>
        </p:spPr>
        <p:txBody>
          <a:bodyPr wrap="square">
            <a:spAutoFit/>
          </a:bodyPr>
          <a:lstStyle/>
          <a:p>
            <a:pPr marL="285750" indent="-285750">
              <a:buFont typeface="Arial" panose="020B0604020202020204" pitchFamily="34" charset="0"/>
              <a:buChar char="•"/>
            </a:pPr>
            <a:r>
              <a:rPr lang="en-US">
                <a:latin typeface="Times New Roman"/>
                <a:cs typeface="Times New Roman"/>
              </a:rPr>
              <a:t>The </a:t>
            </a:r>
            <a:r>
              <a:rPr lang="en-US" b="1">
                <a:latin typeface="Times New Roman"/>
                <a:cs typeface="Times New Roman"/>
              </a:rPr>
              <a:t>data flow process</a:t>
            </a:r>
            <a:r>
              <a:rPr lang="en-US">
                <a:latin typeface="Times New Roman"/>
                <a:cs typeface="Times New Roman"/>
              </a:rPr>
              <a:t> ensures that raw, unstructured data from multiple systems is transformed into </a:t>
            </a:r>
            <a:r>
              <a:rPr lang="en-US" b="1">
                <a:latin typeface="Times New Roman"/>
                <a:cs typeface="Times New Roman"/>
              </a:rPr>
              <a:t>clean, integrated, and analytics-ready information</a:t>
            </a:r>
            <a:r>
              <a:rPr lang="en-US">
                <a:latin typeface="Times New Roman"/>
                <a:cs typeface="Times New Roman"/>
              </a:rPr>
              <a:t>.</a:t>
            </a:r>
          </a:p>
          <a:p>
            <a:pPr marL="285750" indent="-285750">
              <a:buFont typeface="Arial" panose="020B0604020202020204" pitchFamily="34" charset="0"/>
              <a:buChar char="•"/>
            </a:pPr>
            <a:r>
              <a:rPr lang="en-US">
                <a:latin typeface="Times New Roman"/>
                <a:cs typeface="Times New Roman"/>
              </a:rPr>
              <a:t>Each step - from extraction to reporting - plays a crucial role in enabling </a:t>
            </a:r>
            <a:r>
              <a:rPr lang="en-US" b="1">
                <a:latin typeface="Times New Roman"/>
                <a:cs typeface="Times New Roman"/>
              </a:rPr>
              <a:t>accurate, timely, and data-driven decision-making</a:t>
            </a:r>
            <a:r>
              <a:rPr lang="en-US">
                <a:latin typeface="Times New Roman"/>
                <a:cs typeface="Times New Roman"/>
              </a:rPr>
              <a:t> across the organization.</a:t>
            </a:r>
          </a:p>
        </p:txBody>
      </p:sp>
      <p:sp>
        <p:nvSpPr>
          <p:cNvPr id="12" name="TextBox 11">
            <a:extLst>
              <a:ext uri="{FF2B5EF4-FFF2-40B4-BE49-F238E27FC236}">
                <a16:creationId xmlns:a16="http://schemas.microsoft.com/office/drawing/2014/main" id="{E3095F79-22E4-27C6-C282-C4CD9216F3AE}"/>
              </a:ext>
            </a:extLst>
          </p:cNvPr>
          <p:cNvSpPr txBox="1"/>
          <p:nvPr/>
        </p:nvSpPr>
        <p:spPr>
          <a:xfrm>
            <a:off x="545361" y="3247692"/>
            <a:ext cx="10069417" cy="369332"/>
          </a:xfrm>
          <a:prstGeom prst="rect">
            <a:avLst/>
          </a:prstGeom>
          <a:solidFill>
            <a:schemeClr val="accent1">
              <a:lumMod val="60000"/>
              <a:lumOff val="40000"/>
            </a:schemeClr>
          </a:solidFill>
        </p:spPr>
        <p:txBody>
          <a:bodyPr wrap="square">
            <a:spAutoFit/>
          </a:bodyPr>
          <a:lstStyle/>
          <a:p>
            <a:r>
              <a:rPr lang="en-US">
                <a:latin typeface="Times New Roman"/>
                <a:cs typeface="Times New Roman"/>
              </a:rPr>
              <a:t>Source Systems → Staging Area → ETL Process → Data Warehouse → Data Marts → BI Tools/Reports</a:t>
            </a:r>
          </a:p>
        </p:txBody>
      </p:sp>
    </p:spTree>
    <p:extLst>
      <p:ext uri="{BB962C8B-B14F-4D97-AF65-F5344CB8AC3E}">
        <p14:creationId xmlns:p14="http://schemas.microsoft.com/office/powerpoint/2010/main" val="3023769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566C3-A42C-8764-1AAA-C8BDED766329}"/>
            </a:ext>
          </a:extLst>
        </p:cNvPr>
        <p:cNvGrpSpPr/>
        <p:nvPr/>
      </p:nvGrpSpPr>
      <p:grpSpPr>
        <a:xfrm>
          <a:off x="0" y="0"/>
          <a:ext cx="0" cy="0"/>
          <a:chOff x="0" y="0"/>
          <a:chExt cx="0" cy="0"/>
        </a:xfrm>
      </p:grpSpPr>
      <p:sp>
        <p:nvSpPr>
          <p:cNvPr id="24" name="Title 23">
            <a:extLst>
              <a:ext uri="{FF2B5EF4-FFF2-40B4-BE49-F238E27FC236}">
                <a16:creationId xmlns:a16="http://schemas.microsoft.com/office/drawing/2014/main" id="{5AE0D59C-0230-E205-592E-3A0010694CAF}"/>
              </a:ext>
            </a:extLst>
          </p:cNvPr>
          <p:cNvSpPr>
            <a:spLocks noGrp="1"/>
          </p:cNvSpPr>
          <p:nvPr>
            <p:ph type="title"/>
          </p:nvPr>
        </p:nvSpPr>
        <p:spPr>
          <a:xfrm>
            <a:off x="692174" y="539216"/>
            <a:ext cx="10807652" cy="440488"/>
          </a:xfrm>
        </p:spPr>
        <p:txBody>
          <a:bodyPr>
            <a:normAutofit/>
          </a:bodyPr>
          <a:lstStyle/>
          <a:p>
            <a:r>
              <a:rPr lang="en-US" sz="2400">
                <a:latin typeface="Times New Roman" panose="02020603050405020304" pitchFamily="18" charset="0"/>
                <a:cs typeface="Times New Roman" panose="02020603050405020304" pitchFamily="18" charset="0"/>
              </a:rPr>
              <a:t>Stages of Data Flow</a:t>
            </a:r>
          </a:p>
        </p:txBody>
      </p:sp>
      <p:sp>
        <p:nvSpPr>
          <p:cNvPr id="4" name="TextBox 3">
            <a:extLst>
              <a:ext uri="{FF2B5EF4-FFF2-40B4-BE49-F238E27FC236}">
                <a16:creationId xmlns:a16="http://schemas.microsoft.com/office/drawing/2014/main" id="{92B81A1D-9669-24A0-41C2-553AB77766AC}"/>
              </a:ext>
            </a:extLst>
          </p:cNvPr>
          <p:cNvSpPr txBox="1"/>
          <p:nvPr/>
        </p:nvSpPr>
        <p:spPr>
          <a:xfrm>
            <a:off x="606056" y="979704"/>
            <a:ext cx="6124352" cy="369332"/>
          </a:xfrm>
          <a:prstGeom prst="rect">
            <a:avLst/>
          </a:prstGeom>
          <a:noFill/>
        </p:spPr>
        <p:txBody>
          <a:bodyPr wrap="square">
            <a:spAutoFit/>
          </a:bodyPr>
          <a:lstStyle/>
          <a:p>
            <a:r>
              <a:rPr lang="en-IN" b="1" u="sng">
                <a:latin typeface="Times New Roman"/>
                <a:cs typeface="Times New Roman"/>
              </a:rPr>
              <a:t>Stage 1 – Data Extraction</a:t>
            </a:r>
          </a:p>
        </p:txBody>
      </p:sp>
      <p:sp>
        <p:nvSpPr>
          <p:cNvPr id="6" name="Rectangle 2">
            <a:extLst>
              <a:ext uri="{FF2B5EF4-FFF2-40B4-BE49-F238E27FC236}">
                <a16:creationId xmlns:a16="http://schemas.microsoft.com/office/drawing/2014/main" id="{00AFFAF1-5961-1A7A-3D09-81D07A5713CA}"/>
              </a:ext>
            </a:extLst>
          </p:cNvPr>
          <p:cNvSpPr>
            <a:spLocks noChangeArrowheads="1"/>
          </p:cNvSpPr>
          <p:nvPr/>
        </p:nvSpPr>
        <p:spPr bwMode="auto">
          <a:xfrm>
            <a:off x="797512" y="1349036"/>
            <a:ext cx="5084982"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400" b="0" u="none" strike="noStrike" cap="none" normalizeH="0" baseline="0">
                <a:ln>
                  <a:noFill/>
                </a:ln>
                <a:solidFill>
                  <a:schemeClr val="tx1"/>
                </a:solidFill>
                <a:effectLst/>
                <a:latin typeface="Times New Roman"/>
                <a:cs typeface="Times New Roman"/>
              </a:rPr>
              <a:t>Data is pulled from </a:t>
            </a:r>
            <a:r>
              <a:rPr kumimoji="0" lang="en-US" altLang="en-US" sz="1400" b="1" u="none" strike="noStrike" cap="none" normalizeH="0" baseline="0">
                <a:ln>
                  <a:noFill/>
                </a:ln>
                <a:solidFill>
                  <a:schemeClr val="tx1"/>
                </a:solidFill>
                <a:effectLst/>
                <a:latin typeface="Times New Roman"/>
                <a:cs typeface="Times New Roman"/>
              </a:rPr>
              <a:t>various operational sources</a:t>
            </a:r>
            <a:r>
              <a:rPr kumimoji="0" lang="en-US" altLang="en-US" sz="1400" b="0" u="none" strike="noStrike" cap="none" normalizeH="0" baseline="0">
                <a:ln>
                  <a:noFill/>
                </a:ln>
                <a:solidFill>
                  <a:schemeClr val="tx1"/>
                </a:solidFill>
                <a:effectLst/>
                <a:latin typeface="Times New Roman"/>
                <a:cs typeface="Times New Roman"/>
              </a:rPr>
              <a:t> such as: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u="none" strike="noStrike" cap="none" normalizeH="0" baseline="0">
                <a:ln>
                  <a:noFill/>
                </a:ln>
                <a:solidFill>
                  <a:schemeClr val="tx1"/>
                </a:solidFill>
                <a:effectLst/>
                <a:latin typeface="Times New Roman"/>
                <a:cs typeface="Times New Roman"/>
              </a:rPr>
              <a:t>Relational Databases (OLTP systems)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u="none" strike="noStrike" cap="none" normalizeH="0" baseline="0">
                <a:ln>
                  <a:noFill/>
                </a:ln>
                <a:solidFill>
                  <a:schemeClr val="tx1"/>
                </a:solidFill>
                <a:effectLst/>
                <a:latin typeface="Times New Roman"/>
                <a:cs typeface="Times New Roman"/>
              </a:rPr>
              <a:t>Flat files / CSV</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u="none" strike="noStrike" cap="none" normalizeH="0" baseline="0">
                <a:ln>
                  <a:noFill/>
                </a:ln>
                <a:solidFill>
                  <a:schemeClr val="tx1"/>
                </a:solidFill>
                <a:effectLst/>
                <a:latin typeface="Times New Roman"/>
                <a:cs typeface="Times New Roman"/>
              </a:rPr>
              <a:t>Web APIs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u="none" strike="noStrike" cap="none" normalizeH="0" baseline="0">
                <a:ln>
                  <a:noFill/>
                </a:ln>
                <a:solidFill>
                  <a:schemeClr val="tx1"/>
                </a:solidFill>
                <a:effectLst/>
                <a:latin typeface="Times New Roman"/>
                <a:cs typeface="Times New Roman"/>
              </a:rPr>
              <a:t>Legacy systems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u="none" strike="noStrike" cap="none" normalizeH="0" baseline="0">
              <a:ln>
                <a:noFill/>
              </a:ln>
              <a:solidFill>
                <a:schemeClr val="tx1"/>
              </a:solidFill>
              <a:effectLst/>
              <a:latin typeface="Times New Roman"/>
              <a:cs typeface="Times New Roman"/>
            </a:endParaRPr>
          </a:p>
          <a:p>
            <a:pPr marR="0" lvl="0" algn="l" defTabSz="914400" rtl="0" eaLnBrk="0" fontAlgn="base" latinLnBrk="0" hangingPunct="0">
              <a:lnSpc>
                <a:spcPct val="100000"/>
              </a:lnSpc>
              <a:spcBef>
                <a:spcPct val="0"/>
              </a:spcBef>
              <a:spcAft>
                <a:spcPct val="0"/>
              </a:spcAft>
              <a:buClrTx/>
              <a:buSzTx/>
              <a:tabLst/>
            </a:pPr>
            <a:r>
              <a:rPr kumimoji="0" lang="en-US" altLang="en-US" sz="1400" b="0" u="none" strike="noStrike" cap="none" normalizeH="0" baseline="0">
                <a:ln>
                  <a:noFill/>
                </a:ln>
                <a:solidFill>
                  <a:schemeClr val="tx1"/>
                </a:solidFill>
                <a:effectLst/>
                <a:latin typeface="Times New Roman"/>
                <a:cs typeface="Times New Roman"/>
              </a:rPr>
              <a:t>Types of extraction: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u="none" strike="noStrike" cap="none" normalizeH="0" baseline="0">
                <a:ln>
                  <a:noFill/>
                </a:ln>
                <a:solidFill>
                  <a:schemeClr val="tx1"/>
                </a:solidFill>
                <a:effectLst/>
                <a:latin typeface="Times New Roman"/>
                <a:cs typeface="Times New Roman"/>
              </a:rPr>
              <a:t>Full Extraction:</a:t>
            </a:r>
            <a:r>
              <a:rPr kumimoji="0" lang="en-US" altLang="en-US" sz="1400" b="0" u="none" strike="noStrike" cap="none" normalizeH="0" baseline="0">
                <a:ln>
                  <a:noFill/>
                </a:ln>
                <a:solidFill>
                  <a:schemeClr val="tx1"/>
                </a:solidFill>
                <a:effectLst/>
                <a:latin typeface="Times New Roman"/>
                <a:cs typeface="Times New Roman"/>
              </a:rPr>
              <a:t> All data every time.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u="none" strike="noStrike" cap="none" normalizeH="0" baseline="0">
                <a:ln>
                  <a:noFill/>
                </a:ln>
                <a:solidFill>
                  <a:schemeClr val="tx1"/>
                </a:solidFill>
                <a:effectLst/>
                <a:latin typeface="Times New Roman"/>
                <a:cs typeface="Times New Roman"/>
              </a:rPr>
              <a:t>Incremental Extraction:</a:t>
            </a:r>
            <a:r>
              <a:rPr kumimoji="0" lang="en-US" altLang="en-US" sz="1400" b="0" u="none" strike="noStrike" cap="none" normalizeH="0" baseline="0">
                <a:ln>
                  <a:noFill/>
                </a:ln>
                <a:solidFill>
                  <a:schemeClr val="tx1"/>
                </a:solidFill>
                <a:effectLst/>
                <a:latin typeface="Times New Roman"/>
                <a:cs typeface="Times New Roman"/>
              </a:rPr>
              <a:t> Only new/changed data (using CDC).</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u="none" strike="noStrike" cap="none" normalizeH="0" baseline="0">
                <a:ln>
                  <a:noFill/>
                </a:ln>
                <a:solidFill>
                  <a:schemeClr val="tx1"/>
                </a:solidFill>
                <a:effectLst/>
                <a:latin typeface="Times New Roman"/>
                <a:cs typeface="Times New Roman"/>
              </a:rPr>
              <a:t>Tools used: Talend, Informatica, Apache </a:t>
            </a:r>
            <a:r>
              <a:rPr kumimoji="0" lang="en-US" altLang="en-US" sz="1400" b="0" u="none" strike="noStrike" cap="none" normalizeH="0" baseline="0" err="1">
                <a:ln>
                  <a:noFill/>
                </a:ln>
                <a:solidFill>
                  <a:schemeClr val="tx1"/>
                </a:solidFill>
                <a:effectLst/>
                <a:latin typeface="Times New Roman"/>
                <a:cs typeface="Times New Roman"/>
              </a:rPr>
              <a:t>NiFi</a:t>
            </a:r>
            <a:r>
              <a:rPr kumimoji="0" lang="en-US" altLang="en-US" sz="1400" b="0" u="none" strike="noStrike" cap="none" normalizeH="0" baseline="0">
                <a:ln>
                  <a:noFill/>
                </a:ln>
                <a:solidFill>
                  <a:schemeClr val="tx1"/>
                </a:solidFill>
                <a:effectLst/>
                <a:latin typeface="Times New Roman"/>
                <a:cs typeface="Times New Roman"/>
              </a:rPr>
              <a:t>.</a:t>
            </a:r>
          </a:p>
        </p:txBody>
      </p:sp>
      <p:sp>
        <p:nvSpPr>
          <p:cNvPr id="9" name="TextBox 8">
            <a:extLst>
              <a:ext uri="{FF2B5EF4-FFF2-40B4-BE49-F238E27FC236}">
                <a16:creationId xmlns:a16="http://schemas.microsoft.com/office/drawing/2014/main" id="{BFAAA201-F615-3000-AB2B-AECD81DE198D}"/>
              </a:ext>
            </a:extLst>
          </p:cNvPr>
          <p:cNvSpPr txBox="1"/>
          <p:nvPr/>
        </p:nvSpPr>
        <p:spPr>
          <a:xfrm>
            <a:off x="607013" y="3769918"/>
            <a:ext cx="4040057" cy="369332"/>
          </a:xfrm>
          <a:prstGeom prst="rect">
            <a:avLst/>
          </a:prstGeom>
          <a:noFill/>
        </p:spPr>
        <p:txBody>
          <a:bodyPr wrap="square">
            <a:spAutoFit/>
          </a:bodyPr>
          <a:lstStyle/>
          <a:p>
            <a:r>
              <a:rPr lang="en-IN" b="1" u="sng">
                <a:latin typeface="Times New Roman"/>
                <a:cs typeface="Times New Roman"/>
              </a:rPr>
              <a:t>Stage 2 – Data Transformation</a:t>
            </a:r>
          </a:p>
        </p:txBody>
      </p:sp>
      <p:sp>
        <p:nvSpPr>
          <p:cNvPr id="10" name="Rectangle 3">
            <a:extLst>
              <a:ext uri="{FF2B5EF4-FFF2-40B4-BE49-F238E27FC236}">
                <a16:creationId xmlns:a16="http://schemas.microsoft.com/office/drawing/2014/main" id="{5A61C079-27C9-86CD-1A47-384E533CA470}"/>
              </a:ext>
            </a:extLst>
          </p:cNvPr>
          <p:cNvSpPr>
            <a:spLocks noChangeArrowheads="1"/>
          </p:cNvSpPr>
          <p:nvPr/>
        </p:nvSpPr>
        <p:spPr bwMode="auto">
          <a:xfrm>
            <a:off x="797512" y="4134913"/>
            <a:ext cx="454643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0" u="none" strike="noStrike" cap="none" normalizeH="0" baseline="0" dirty="0">
                <a:ln>
                  <a:noFill/>
                </a:ln>
                <a:effectLst/>
                <a:latin typeface="Times New Roman"/>
                <a:cs typeface="Times New Roman"/>
              </a:rPr>
              <a:t>Raw data is cleaned and converted into a </a:t>
            </a:r>
            <a:r>
              <a:rPr kumimoji="0" lang="en-US" altLang="en-US" sz="1400" b="1" u="none" strike="noStrike" cap="none" normalizeH="0" baseline="0" dirty="0">
                <a:ln>
                  <a:noFill/>
                </a:ln>
                <a:effectLst/>
                <a:latin typeface="Times New Roman"/>
                <a:cs typeface="Times New Roman"/>
              </a:rPr>
              <a:t>consistent format</a:t>
            </a:r>
            <a:r>
              <a:rPr kumimoji="0" lang="en-US" altLang="en-US" sz="1400" b="0" u="none" strike="noStrike" cap="none" normalizeH="0" baseline="0" dirty="0">
                <a:ln>
                  <a:noFill/>
                </a:ln>
                <a:effectLst/>
                <a:latin typeface="Times New Roman"/>
                <a:cs typeface="Times New Roman"/>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u="none" strike="noStrike" cap="none" normalizeH="0" baseline="0" dirty="0">
                <a:ln>
                  <a:noFill/>
                </a:ln>
                <a:effectLst/>
                <a:latin typeface="Times New Roman"/>
                <a:cs typeface="Times New Roman"/>
              </a:rPr>
              <a:t>Common transformations include:</a:t>
            </a:r>
            <a:endParaRPr lang="en-US" altLang="en-US" sz="1400" b="0" u="none" strike="noStrike" cap="none" normalizeH="0" baseline="0" dirty="0">
              <a:ln>
                <a:noFill/>
              </a:ln>
              <a:effectLst/>
              <a:latin typeface="Times New Roman"/>
              <a:cs typeface="Times New Roman"/>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u="none" strike="noStrike" cap="none" normalizeH="0" baseline="0" dirty="0">
                <a:ln>
                  <a:noFill/>
                </a:ln>
                <a:effectLst/>
                <a:latin typeface="Times New Roman"/>
                <a:cs typeface="Times New Roman"/>
              </a:rPr>
              <a:t>Data validation and cleaning</a:t>
            </a:r>
            <a:endParaRPr lang="en-US" altLang="en-US" sz="1400" b="0" u="none" strike="noStrike" cap="none" normalizeH="0" baseline="0" dirty="0">
              <a:ln>
                <a:noFill/>
              </a:ln>
              <a:effectLst/>
              <a:latin typeface="Times New Roman"/>
              <a:cs typeface="Times New Roman"/>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u="none" strike="noStrike" cap="none" normalizeH="0" baseline="0" dirty="0">
                <a:ln>
                  <a:noFill/>
                </a:ln>
                <a:effectLst/>
                <a:latin typeface="Times New Roman"/>
                <a:cs typeface="Times New Roman"/>
              </a:rPr>
              <a:t>Removing duplicates and errors</a:t>
            </a:r>
            <a:endParaRPr lang="en-US" altLang="en-US" sz="1400" b="0" u="none" strike="noStrike" cap="none" normalizeH="0" baseline="0" dirty="0">
              <a:ln>
                <a:noFill/>
              </a:ln>
              <a:effectLst/>
              <a:latin typeface="Times New Roman"/>
              <a:cs typeface="Times New Roman"/>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u="none" strike="noStrike" cap="none" normalizeH="0" baseline="0" dirty="0">
                <a:ln>
                  <a:noFill/>
                </a:ln>
                <a:effectLst/>
                <a:latin typeface="Times New Roman"/>
                <a:cs typeface="Times New Roman"/>
              </a:rPr>
              <a:t>Data type conversions</a:t>
            </a:r>
            <a:endParaRPr lang="en-US" altLang="en-US" sz="1400" b="0" u="none" strike="noStrike" cap="none" normalizeH="0" baseline="0" dirty="0">
              <a:ln>
                <a:noFill/>
              </a:ln>
              <a:effectLst/>
              <a:latin typeface="Times New Roman"/>
              <a:cs typeface="Times New Roman"/>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u="none" strike="noStrike" cap="none" normalizeH="0" baseline="0" dirty="0">
                <a:ln>
                  <a:noFill/>
                </a:ln>
                <a:effectLst/>
                <a:latin typeface="Times New Roman"/>
                <a:cs typeface="Times New Roman"/>
              </a:rPr>
              <a:t>Deriving new attributes</a:t>
            </a:r>
            <a:endParaRPr lang="en-US" altLang="en-US" sz="1400" b="0" u="none" strike="noStrike" cap="none" normalizeH="0" baseline="0" dirty="0">
              <a:ln>
                <a:noFill/>
              </a:ln>
              <a:effectLst/>
              <a:latin typeface="Times New Roman"/>
              <a:cs typeface="Times New Roman"/>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u="none" strike="noStrike" cap="none" normalizeH="0" baseline="0" dirty="0">
                <a:ln>
                  <a:noFill/>
                </a:ln>
                <a:effectLst/>
                <a:latin typeface="Times New Roman"/>
                <a:cs typeface="Times New Roman"/>
              </a:rPr>
              <a:t>Applying business rules</a:t>
            </a:r>
            <a:endParaRPr lang="en-US" altLang="en-US" sz="1400" b="0" u="none" strike="noStrike" cap="none" normalizeH="0" baseline="0" dirty="0">
              <a:ln>
                <a:noFill/>
              </a:ln>
              <a:effectLst/>
              <a:latin typeface="Times New Roman"/>
              <a:cs typeface="Times New Roman"/>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u="none" strike="noStrike" cap="none" normalizeH="0" baseline="0">
              <a:ln>
                <a:noFill/>
              </a:ln>
              <a:solidFill>
                <a:schemeClr val="tx1"/>
              </a:solidFill>
              <a:effectLst/>
              <a:latin typeface="Times New Roman"/>
              <a:cs typeface="Times New Roman"/>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u="none" strike="noStrike" cap="none" normalizeH="0" baseline="0" dirty="0">
                <a:ln>
                  <a:noFill/>
                </a:ln>
                <a:effectLst/>
                <a:latin typeface="Times New Roman"/>
                <a:cs typeface="Times New Roman"/>
              </a:rPr>
              <a:t>Ensures </a:t>
            </a:r>
            <a:r>
              <a:rPr kumimoji="0" lang="en-US" altLang="en-US" sz="1400" b="1" u="none" strike="noStrike" cap="none" normalizeH="0" baseline="0" dirty="0">
                <a:ln>
                  <a:noFill/>
                </a:ln>
                <a:effectLst/>
                <a:latin typeface="Times New Roman"/>
                <a:cs typeface="Times New Roman"/>
              </a:rPr>
              <a:t>data quality and integrity</a:t>
            </a:r>
            <a:r>
              <a:rPr kumimoji="0" lang="en-US" altLang="en-US" sz="1400" b="0" u="none" strike="noStrike" cap="none" normalizeH="0" baseline="0" dirty="0">
                <a:ln>
                  <a:noFill/>
                </a:ln>
                <a:effectLst/>
                <a:latin typeface="Times New Roman"/>
                <a:cs typeface="Times New Roman"/>
              </a:rPr>
              <a:t> before loading.</a:t>
            </a:r>
            <a:endParaRPr lang="en-US" altLang="en-US" sz="1400" b="0" u="none" strike="noStrike" cap="none" normalizeH="0" baseline="0" dirty="0">
              <a:ln>
                <a:noFill/>
              </a:ln>
              <a:effectLst/>
              <a:latin typeface="Times New Roman"/>
              <a:cs typeface="Times New Roman"/>
            </a:endParaRPr>
          </a:p>
        </p:txBody>
      </p:sp>
      <p:sp>
        <p:nvSpPr>
          <p:cNvPr id="12" name="TextBox 11">
            <a:extLst>
              <a:ext uri="{FF2B5EF4-FFF2-40B4-BE49-F238E27FC236}">
                <a16:creationId xmlns:a16="http://schemas.microsoft.com/office/drawing/2014/main" id="{FA5BC786-B727-DE1C-C19A-C1A50778C03F}"/>
              </a:ext>
            </a:extLst>
          </p:cNvPr>
          <p:cNvSpPr txBox="1"/>
          <p:nvPr/>
        </p:nvSpPr>
        <p:spPr>
          <a:xfrm>
            <a:off x="6121761" y="979704"/>
            <a:ext cx="6124352" cy="369332"/>
          </a:xfrm>
          <a:prstGeom prst="rect">
            <a:avLst/>
          </a:prstGeom>
          <a:noFill/>
        </p:spPr>
        <p:txBody>
          <a:bodyPr wrap="square">
            <a:spAutoFit/>
          </a:bodyPr>
          <a:lstStyle/>
          <a:p>
            <a:r>
              <a:rPr lang="en-IN" b="1" u="sng">
                <a:latin typeface="Times New Roman"/>
                <a:cs typeface="Times New Roman"/>
              </a:rPr>
              <a:t>Stage 3 – Data Loading</a:t>
            </a:r>
          </a:p>
        </p:txBody>
      </p:sp>
      <p:sp>
        <p:nvSpPr>
          <p:cNvPr id="14" name="TextBox 13">
            <a:extLst>
              <a:ext uri="{FF2B5EF4-FFF2-40B4-BE49-F238E27FC236}">
                <a16:creationId xmlns:a16="http://schemas.microsoft.com/office/drawing/2014/main" id="{94CC1E8D-5AB2-2E68-9A0A-2850FB8BE384}"/>
              </a:ext>
            </a:extLst>
          </p:cNvPr>
          <p:cNvSpPr txBox="1"/>
          <p:nvPr/>
        </p:nvSpPr>
        <p:spPr>
          <a:xfrm>
            <a:off x="6192527" y="1349036"/>
            <a:ext cx="4703550" cy="1600438"/>
          </a:xfrm>
          <a:prstGeom prst="rect">
            <a:avLst/>
          </a:prstGeom>
          <a:noFill/>
        </p:spPr>
        <p:txBody>
          <a:bodyPr wrap="square" lIns="91440" tIns="45720" rIns="91440" bIns="45720" anchor="t">
            <a:spAutoFit/>
          </a:bodyPr>
          <a:lstStyle/>
          <a:p>
            <a:r>
              <a:rPr lang="en-US" sz="1400" dirty="0">
                <a:latin typeface="Times New Roman"/>
                <a:cs typeface="Times New Roman"/>
              </a:rPr>
              <a:t>Transformed data is </a:t>
            </a:r>
            <a:r>
              <a:rPr lang="en-US" sz="1400" b="1" dirty="0">
                <a:latin typeface="Times New Roman"/>
                <a:cs typeface="Times New Roman"/>
              </a:rPr>
              <a:t>loaded into the warehouse</a:t>
            </a:r>
            <a:r>
              <a:rPr lang="en-US" sz="1400" dirty="0">
                <a:latin typeface="Times New Roman"/>
                <a:cs typeface="Times New Roman"/>
              </a:rPr>
              <a:t>.</a:t>
            </a:r>
          </a:p>
          <a:p>
            <a:r>
              <a:rPr lang="en-US" sz="1400" dirty="0">
                <a:latin typeface="Times New Roman"/>
                <a:cs typeface="Times New Roman"/>
              </a:rPr>
              <a:t>Loading can be:</a:t>
            </a:r>
          </a:p>
          <a:p>
            <a:pPr marL="742950" lvl="1" indent="-285750">
              <a:buFont typeface="Arial" panose="020B0604020202020204" pitchFamily="34" charset="0"/>
              <a:buChar char="•"/>
            </a:pPr>
            <a:r>
              <a:rPr lang="en-US" sz="1400" b="1" dirty="0">
                <a:latin typeface="Times New Roman"/>
                <a:cs typeface="Times New Roman"/>
              </a:rPr>
              <a:t>Initial Load:</a:t>
            </a:r>
            <a:r>
              <a:rPr lang="en-US" sz="1400" dirty="0">
                <a:latin typeface="Times New Roman"/>
                <a:cs typeface="Times New Roman"/>
              </a:rPr>
              <a:t> First-time full data load.</a:t>
            </a:r>
          </a:p>
          <a:p>
            <a:pPr marL="742950" lvl="1" indent="-285750">
              <a:buFont typeface="Arial" panose="020B0604020202020204" pitchFamily="34" charset="0"/>
              <a:buChar char="•"/>
            </a:pPr>
            <a:r>
              <a:rPr lang="en-US" sz="1400" b="1" dirty="0">
                <a:latin typeface="Times New Roman"/>
                <a:cs typeface="Times New Roman"/>
              </a:rPr>
              <a:t>Incremental Load:</a:t>
            </a:r>
            <a:r>
              <a:rPr lang="en-US" sz="1400" dirty="0">
                <a:latin typeface="Times New Roman"/>
                <a:cs typeface="Times New Roman"/>
              </a:rPr>
              <a:t> Periodic updates (daily/weekly).</a:t>
            </a:r>
          </a:p>
          <a:p>
            <a:pPr>
              <a:buFont typeface="Arial" panose="020B0604020202020204" pitchFamily="34" charset="0"/>
              <a:buChar char="•"/>
            </a:pPr>
            <a:endParaRPr lang="en-US" sz="1400">
              <a:latin typeface="Times New Roman"/>
              <a:cs typeface="Times New Roman"/>
            </a:endParaRPr>
          </a:p>
          <a:p>
            <a:r>
              <a:rPr lang="en-US" sz="1400" dirty="0">
                <a:latin typeface="Times New Roman"/>
                <a:cs typeface="Times New Roman"/>
              </a:rPr>
              <a:t>Data is organized into </a:t>
            </a:r>
            <a:r>
              <a:rPr lang="en-US" sz="1400" b="1" dirty="0">
                <a:latin typeface="Times New Roman"/>
                <a:cs typeface="Times New Roman"/>
              </a:rPr>
              <a:t>schemas</a:t>
            </a:r>
            <a:r>
              <a:rPr lang="en-US" sz="1400" dirty="0">
                <a:latin typeface="Times New Roman"/>
                <a:cs typeface="Times New Roman"/>
              </a:rPr>
              <a:t> (Star / Snowflake).</a:t>
            </a:r>
          </a:p>
          <a:p>
            <a:r>
              <a:rPr lang="en-US" sz="1400" dirty="0">
                <a:latin typeface="Times New Roman"/>
                <a:cs typeface="Times New Roman"/>
              </a:rPr>
              <a:t>Fact and dimension tables are populated.</a:t>
            </a:r>
          </a:p>
        </p:txBody>
      </p:sp>
      <p:sp>
        <p:nvSpPr>
          <p:cNvPr id="16" name="TextBox 15">
            <a:extLst>
              <a:ext uri="{FF2B5EF4-FFF2-40B4-BE49-F238E27FC236}">
                <a16:creationId xmlns:a16="http://schemas.microsoft.com/office/drawing/2014/main" id="{82C59782-C301-CBFA-6F36-68EF57B65303}"/>
              </a:ext>
            </a:extLst>
          </p:cNvPr>
          <p:cNvSpPr txBox="1"/>
          <p:nvPr/>
        </p:nvSpPr>
        <p:spPr>
          <a:xfrm>
            <a:off x="6121761" y="3075154"/>
            <a:ext cx="6640032" cy="369332"/>
          </a:xfrm>
          <a:prstGeom prst="rect">
            <a:avLst/>
          </a:prstGeom>
          <a:noFill/>
        </p:spPr>
        <p:txBody>
          <a:bodyPr wrap="square">
            <a:spAutoFit/>
          </a:bodyPr>
          <a:lstStyle/>
          <a:p>
            <a:r>
              <a:rPr lang="en-US" b="1" u="sng">
                <a:latin typeface="Times New Roman"/>
                <a:cs typeface="Times New Roman"/>
              </a:rPr>
              <a:t>Stage 4 – Data Storage and Management</a:t>
            </a:r>
            <a:endParaRPr lang="en-IN" b="1" u="sng">
              <a:latin typeface="Times New Roman"/>
              <a:cs typeface="Times New Roman"/>
            </a:endParaRPr>
          </a:p>
        </p:txBody>
      </p:sp>
      <p:sp>
        <p:nvSpPr>
          <p:cNvPr id="17" name="Rectangle 4">
            <a:extLst>
              <a:ext uri="{FF2B5EF4-FFF2-40B4-BE49-F238E27FC236}">
                <a16:creationId xmlns:a16="http://schemas.microsoft.com/office/drawing/2014/main" id="{CAF610FE-527B-A006-BA97-A73EC43B0BAB}"/>
              </a:ext>
            </a:extLst>
          </p:cNvPr>
          <p:cNvSpPr>
            <a:spLocks noChangeArrowheads="1"/>
          </p:cNvSpPr>
          <p:nvPr/>
        </p:nvSpPr>
        <p:spPr bwMode="auto">
          <a:xfrm>
            <a:off x="6237794" y="3451354"/>
            <a:ext cx="518552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0" u="none" strike="noStrike" cap="none" normalizeH="0" baseline="0" dirty="0">
                <a:ln>
                  <a:noFill/>
                </a:ln>
                <a:effectLst/>
                <a:latin typeface="Times New Roman"/>
                <a:cs typeface="Times New Roman"/>
              </a:rPr>
              <a:t>Centralized storage area for historical and analytical data.</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u="none" strike="noStrike" cap="none" normalizeH="0" baseline="0" dirty="0">
                <a:ln>
                  <a:noFill/>
                </a:ln>
                <a:effectLst/>
                <a:latin typeface="Times New Roman"/>
                <a:cs typeface="Times New Roman"/>
              </a:rPr>
              <a:t>Data is stored in </a:t>
            </a:r>
            <a:r>
              <a:rPr kumimoji="0" lang="en-US" altLang="en-US" sz="1400" b="1" u="none" strike="noStrike" cap="none" normalizeH="0" baseline="0" dirty="0">
                <a:ln>
                  <a:noFill/>
                </a:ln>
                <a:effectLst/>
                <a:latin typeface="Times New Roman"/>
                <a:cs typeface="Times New Roman"/>
              </a:rPr>
              <a:t>dimensional models</a:t>
            </a:r>
            <a:r>
              <a:rPr kumimoji="0" lang="en-US" altLang="en-US" sz="1400" b="0" u="none" strike="noStrike" cap="none" normalizeH="0" baseline="0" dirty="0">
                <a:ln>
                  <a:noFill/>
                </a:ln>
                <a:effectLst/>
                <a:latin typeface="Times New Roman"/>
                <a:cs typeface="Times New Roman"/>
              </a:rPr>
              <a:t>:</a:t>
            </a:r>
            <a:endParaRPr lang="en-US" altLang="en-US" sz="1400" b="0" u="none" strike="noStrike" cap="none" normalizeH="0" baseline="0" dirty="0">
              <a:ln>
                <a:noFill/>
              </a:ln>
              <a:effectLst/>
              <a:latin typeface="Times New Roman"/>
              <a:cs typeface="Times New Roman"/>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r>
              <a:rPr kumimoji="0" lang="en-US" altLang="en-US" sz="1400" b="1" u="none" strike="noStrike" cap="none" normalizeH="0" baseline="0" dirty="0">
                <a:ln>
                  <a:noFill/>
                </a:ln>
                <a:solidFill>
                  <a:schemeClr val="tx1"/>
                </a:solidFill>
                <a:effectLst/>
                <a:latin typeface="Times New Roman"/>
                <a:cs typeface="Times New Roman"/>
              </a:rPr>
              <a:t>Fact Tables:</a:t>
            </a:r>
            <a:r>
              <a:rPr kumimoji="0" lang="en-US" altLang="en-US" sz="1400" b="0" u="none" strike="noStrike" cap="none" normalizeH="0" baseline="0" dirty="0">
                <a:ln>
                  <a:noFill/>
                </a:ln>
                <a:solidFill>
                  <a:schemeClr val="tx1"/>
                </a:solidFill>
                <a:effectLst/>
                <a:latin typeface="Times New Roman"/>
                <a:cs typeface="Times New Roman"/>
              </a:rPr>
              <a:t> Quantitative data (sales, revenue, etc.)</a:t>
            </a:r>
            <a:endParaRPr lang="en-US" altLang="en-US" sz="1400" b="0" u="none" strike="noStrike" cap="none" normalizeH="0" baseline="0" dirty="0">
              <a:ln>
                <a:noFill/>
              </a:ln>
              <a:solidFill>
                <a:schemeClr val="tx1"/>
              </a:solidFill>
              <a:effectLst/>
              <a:latin typeface="Times New Roman"/>
              <a:cs typeface="Times New Roman"/>
            </a:endParaRPr>
          </a:p>
          <a:p>
            <a:pPr marL="285750" marR="0" lvl="0" indent="-285750" algn="l" defTabSz="914400" rtl="0" eaLnBrk="0" fontAlgn="base" latinLnBrk="0" hangingPunct="0">
              <a:lnSpc>
                <a:spcPct val="100000"/>
              </a:lnSpc>
              <a:spcBef>
                <a:spcPct val="0"/>
              </a:spcBef>
              <a:spcAft>
                <a:spcPct val="0"/>
              </a:spcAft>
              <a:buClrTx/>
              <a:buSzTx/>
              <a:buFont typeface="Arial"/>
              <a:buChar char="•"/>
              <a:tabLst/>
            </a:pPr>
            <a:r>
              <a:rPr kumimoji="0" lang="en-US" altLang="en-US" sz="1400" b="1" u="none" strike="noStrike" cap="none" normalizeH="0" baseline="0" dirty="0">
                <a:ln>
                  <a:noFill/>
                </a:ln>
                <a:solidFill>
                  <a:schemeClr val="tx1"/>
                </a:solidFill>
                <a:effectLst/>
                <a:latin typeface="Times New Roman"/>
                <a:cs typeface="Times New Roman"/>
              </a:rPr>
              <a:t>Dimension Tables:</a:t>
            </a:r>
            <a:r>
              <a:rPr kumimoji="0" lang="en-US" altLang="en-US" sz="1400" b="0" u="none" strike="noStrike" cap="none" normalizeH="0" baseline="0" dirty="0">
                <a:ln>
                  <a:noFill/>
                </a:ln>
                <a:solidFill>
                  <a:schemeClr val="tx1"/>
                </a:solidFill>
                <a:effectLst/>
                <a:latin typeface="Times New Roman"/>
                <a:cs typeface="Times New Roman"/>
              </a:rPr>
              <a:t> Descriptive attributes (time, region, product).</a:t>
            </a:r>
            <a:endParaRPr lang="en-US" altLang="en-US" sz="1400" b="0" u="none" strike="noStrike" cap="none" normalizeH="0" baseline="0" dirty="0">
              <a:ln>
                <a:noFill/>
              </a:ln>
              <a:solidFill>
                <a:schemeClr val="tx1"/>
              </a:solidFill>
              <a:effectLst/>
              <a:latin typeface="Times New Roman"/>
              <a:cs typeface="Times New Roman"/>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u="none" strike="noStrike" cap="none" normalizeH="0" baseline="0">
              <a:ln>
                <a:noFill/>
              </a:ln>
              <a:solidFill>
                <a:schemeClr val="tx1"/>
              </a:solidFill>
              <a:effectLst/>
              <a:latin typeface="Times New Roman"/>
              <a:cs typeface="Times New Roman"/>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u="none" strike="noStrike" cap="none" normalizeH="0" baseline="0" dirty="0">
                <a:ln>
                  <a:noFill/>
                </a:ln>
                <a:effectLst/>
                <a:latin typeface="Times New Roman"/>
                <a:cs typeface="Times New Roman"/>
              </a:rPr>
              <a:t>Metadata repository tracks </a:t>
            </a:r>
            <a:r>
              <a:rPr kumimoji="0" lang="en-US" altLang="en-US" sz="1400" b="1" u="none" strike="noStrike" cap="none" normalizeH="0" baseline="0" dirty="0">
                <a:ln>
                  <a:noFill/>
                </a:ln>
                <a:effectLst/>
                <a:latin typeface="Times New Roman"/>
                <a:cs typeface="Times New Roman"/>
              </a:rPr>
              <a:t>data lineage and definitions</a:t>
            </a:r>
            <a:r>
              <a:rPr kumimoji="0" lang="en-US" altLang="en-US" sz="1400" b="0" u="none" strike="noStrike" cap="none" normalizeH="0" baseline="0" dirty="0">
                <a:ln>
                  <a:noFill/>
                </a:ln>
                <a:effectLst/>
                <a:latin typeface="Times New Roman"/>
                <a:cs typeface="Times New Roman"/>
              </a:rPr>
              <a:t>.</a:t>
            </a:r>
            <a:endParaRPr lang="en-US" altLang="en-US" sz="1400" b="0" u="none" strike="noStrike" cap="none" normalizeH="0" baseline="0" dirty="0">
              <a:ln>
                <a:noFill/>
              </a:ln>
              <a:effectLst/>
              <a:latin typeface="Times New Roman"/>
              <a:cs typeface="Times New Roman"/>
            </a:endParaRPr>
          </a:p>
        </p:txBody>
      </p:sp>
    </p:spTree>
    <p:extLst>
      <p:ext uri="{BB962C8B-B14F-4D97-AF65-F5344CB8AC3E}">
        <p14:creationId xmlns:p14="http://schemas.microsoft.com/office/powerpoint/2010/main" val="1601596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7F4F4-A153-5BB7-968B-C51FC1480DD0}"/>
            </a:ext>
          </a:extLst>
        </p:cNvPr>
        <p:cNvGrpSpPr/>
        <p:nvPr/>
      </p:nvGrpSpPr>
      <p:grpSpPr>
        <a:xfrm>
          <a:off x="0" y="0"/>
          <a:ext cx="0" cy="0"/>
          <a:chOff x="0" y="0"/>
          <a:chExt cx="0" cy="0"/>
        </a:xfrm>
      </p:grpSpPr>
      <p:sp>
        <p:nvSpPr>
          <p:cNvPr id="24" name="Title 23">
            <a:extLst>
              <a:ext uri="{FF2B5EF4-FFF2-40B4-BE49-F238E27FC236}">
                <a16:creationId xmlns:a16="http://schemas.microsoft.com/office/drawing/2014/main" id="{1D91CAD9-2606-9AFA-B941-EB0C16E8563C}"/>
              </a:ext>
            </a:extLst>
          </p:cNvPr>
          <p:cNvSpPr>
            <a:spLocks noGrp="1"/>
          </p:cNvSpPr>
          <p:nvPr>
            <p:ph type="title"/>
          </p:nvPr>
        </p:nvSpPr>
        <p:spPr>
          <a:xfrm>
            <a:off x="692174" y="539216"/>
            <a:ext cx="10807652" cy="440488"/>
          </a:xfrm>
        </p:spPr>
        <p:txBody>
          <a:bodyPr>
            <a:normAutofit/>
          </a:bodyPr>
          <a:lstStyle/>
          <a:p>
            <a:r>
              <a:rPr lang="en-US" sz="2400">
                <a:latin typeface="Times New Roman" panose="02020603050405020304" pitchFamily="18" charset="0"/>
                <a:cs typeface="Times New Roman" panose="02020603050405020304" pitchFamily="18" charset="0"/>
              </a:rPr>
              <a:t>Stages of Data Flow</a:t>
            </a:r>
          </a:p>
        </p:txBody>
      </p:sp>
      <p:sp>
        <p:nvSpPr>
          <p:cNvPr id="4" name="TextBox 3">
            <a:extLst>
              <a:ext uri="{FF2B5EF4-FFF2-40B4-BE49-F238E27FC236}">
                <a16:creationId xmlns:a16="http://schemas.microsoft.com/office/drawing/2014/main" id="{6FF57CFA-9EE9-7E7E-4B08-72B84D102D1B}"/>
              </a:ext>
            </a:extLst>
          </p:cNvPr>
          <p:cNvSpPr txBox="1"/>
          <p:nvPr/>
        </p:nvSpPr>
        <p:spPr>
          <a:xfrm>
            <a:off x="606056" y="979704"/>
            <a:ext cx="6124352" cy="369332"/>
          </a:xfrm>
          <a:prstGeom prst="rect">
            <a:avLst/>
          </a:prstGeom>
          <a:noFill/>
        </p:spPr>
        <p:txBody>
          <a:bodyPr wrap="square" lIns="91440" tIns="45720" rIns="91440" bIns="45720" anchor="t">
            <a:spAutoFit/>
          </a:bodyPr>
          <a:lstStyle/>
          <a:p>
            <a:r>
              <a:rPr lang="en-US" b="1" u="sng" dirty="0"/>
              <a:t>Stage 5 – Data Access and Analysis</a:t>
            </a:r>
            <a:endParaRPr lang="en-IN" b="1" u="sng">
              <a:ea typeface="Calibri"/>
              <a:cs typeface="Calibri"/>
            </a:endParaRPr>
          </a:p>
        </p:txBody>
      </p:sp>
      <p:sp>
        <p:nvSpPr>
          <p:cNvPr id="3" name="TextBox 2">
            <a:extLst>
              <a:ext uri="{FF2B5EF4-FFF2-40B4-BE49-F238E27FC236}">
                <a16:creationId xmlns:a16="http://schemas.microsoft.com/office/drawing/2014/main" id="{A1E5A70E-D388-4F29-4181-3029BA2DA248}"/>
              </a:ext>
            </a:extLst>
          </p:cNvPr>
          <p:cNvSpPr txBox="1"/>
          <p:nvPr/>
        </p:nvSpPr>
        <p:spPr>
          <a:xfrm>
            <a:off x="606056" y="1433253"/>
            <a:ext cx="6756990" cy="2062103"/>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dirty="0">
                <a:latin typeface="Times New Roman"/>
                <a:cs typeface="Times New Roman"/>
              </a:rPr>
              <a:t>Data is now available for querying and reporting.</a:t>
            </a:r>
          </a:p>
          <a:p>
            <a:pPr marL="285750" indent="-285750">
              <a:buFont typeface="Arial" panose="020B0604020202020204" pitchFamily="34" charset="0"/>
              <a:buChar char="•"/>
            </a:pPr>
            <a:r>
              <a:rPr lang="en-US" sz="1600" dirty="0">
                <a:latin typeface="Times New Roman"/>
                <a:cs typeface="Times New Roman"/>
              </a:rPr>
              <a:t>Tools used: Power BI, Tableau, Looker, Excel.</a:t>
            </a:r>
          </a:p>
          <a:p>
            <a:endParaRPr lang="en-US" sz="1600" dirty="0">
              <a:latin typeface="Times New Roman"/>
              <a:cs typeface="Times New Roman"/>
            </a:endParaRPr>
          </a:p>
          <a:p>
            <a:pPr marL="285750" indent="-285750">
              <a:buFont typeface="Arial" panose="020B0604020202020204" pitchFamily="34" charset="0"/>
              <a:buChar char="•"/>
            </a:pPr>
            <a:r>
              <a:rPr lang="en-US" sz="1600" dirty="0">
                <a:latin typeface="Times New Roman"/>
                <a:cs typeface="Times New Roman"/>
              </a:rPr>
              <a:t>Data analysis operations:</a:t>
            </a:r>
          </a:p>
          <a:p>
            <a:pPr marL="742950" lvl="1" indent="-285750">
              <a:buFont typeface="Arial" panose="020B0604020202020204" pitchFamily="34" charset="0"/>
              <a:buChar char="•"/>
            </a:pPr>
            <a:r>
              <a:rPr lang="en-US" sz="1600" b="1" dirty="0">
                <a:latin typeface="Times New Roman"/>
                <a:cs typeface="Times New Roman"/>
              </a:rPr>
              <a:t>Slice and Dice</a:t>
            </a:r>
            <a:endParaRPr lang="en-US" sz="1600" dirty="0">
              <a:latin typeface="Times New Roman"/>
              <a:cs typeface="Times New Roman"/>
            </a:endParaRPr>
          </a:p>
          <a:p>
            <a:pPr marL="742950" lvl="1" indent="-285750">
              <a:buFont typeface="Arial" panose="020B0604020202020204" pitchFamily="34" charset="0"/>
              <a:buChar char="•"/>
            </a:pPr>
            <a:r>
              <a:rPr lang="en-US" sz="1600" b="1" dirty="0">
                <a:latin typeface="Times New Roman"/>
                <a:cs typeface="Times New Roman"/>
              </a:rPr>
              <a:t>Drill Down / Roll Up</a:t>
            </a:r>
            <a:endParaRPr lang="en-US" sz="1600" dirty="0">
              <a:latin typeface="Times New Roman"/>
              <a:cs typeface="Times New Roman"/>
            </a:endParaRPr>
          </a:p>
          <a:p>
            <a:pPr marL="742950" lvl="1" indent="-285750">
              <a:buFont typeface="Arial" panose="020B0604020202020204" pitchFamily="34" charset="0"/>
              <a:buChar char="•"/>
            </a:pPr>
            <a:r>
              <a:rPr lang="en-US" sz="1600" b="1" dirty="0">
                <a:latin typeface="Times New Roman"/>
                <a:cs typeface="Times New Roman"/>
              </a:rPr>
              <a:t>Pivoting</a:t>
            </a:r>
            <a:endParaRPr lang="en-US" sz="1600" dirty="0">
              <a:latin typeface="Times New Roman"/>
              <a:cs typeface="Times New Roman"/>
            </a:endParaRPr>
          </a:p>
          <a:p>
            <a:pPr marL="285750" indent="-285750">
              <a:buFont typeface="Arial" panose="020B0604020202020204" pitchFamily="34" charset="0"/>
              <a:buChar char="•"/>
            </a:pPr>
            <a:r>
              <a:rPr lang="en-US" sz="1600" dirty="0">
                <a:latin typeface="Times New Roman"/>
                <a:cs typeface="Times New Roman"/>
              </a:rPr>
              <a:t>Supports </a:t>
            </a:r>
            <a:r>
              <a:rPr lang="en-US" sz="1600" b="1" dirty="0">
                <a:latin typeface="Times New Roman"/>
                <a:cs typeface="Times New Roman"/>
              </a:rPr>
              <a:t>decision-making and strategic planning</a:t>
            </a:r>
            <a:r>
              <a:rPr lang="en-US" sz="1600" dirty="0">
                <a:latin typeface="Times New Roman"/>
                <a:cs typeface="Times New Roman"/>
              </a:rPr>
              <a:t>.</a:t>
            </a:r>
          </a:p>
        </p:txBody>
      </p:sp>
      <p:sp>
        <p:nvSpPr>
          <p:cNvPr id="7" name="TextBox 6">
            <a:extLst>
              <a:ext uri="{FF2B5EF4-FFF2-40B4-BE49-F238E27FC236}">
                <a16:creationId xmlns:a16="http://schemas.microsoft.com/office/drawing/2014/main" id="{AC4AE7AB-ED69-279F-F0BB-1BDB4B2EB89E}"/>
              </a:ext>
            </a:extLst>
          </p:cNvPr>
          <p:cNvSpPr txBox="1"/>
          <p:nvPr/>
        </p:nvSpPr>
        <p:spPr>
          <a:xfrm>
            <a:off x="561232" y="3793994"/>
            <a:ext cx="3961617" cy="400110"/>
          </a:xfrm>
          <a:prstGeom prst="rect">
            <a:avLst/>
          </a:prstGeom>
          <a:noFill/>
        </p:spPr>
        <p:txBody>
          <a:bodyPr wrap="square">
            <a:spAutoFit/>
          </a:bodyPr>
          <a:lstStyle/>
          <a:p>
            <a:r>
              <a:rPr lang="en-IN" sz="2000" b="1">
                <a:latin typeface="Times New Roman"/>
                <a:cs typeface="Times New Roman"/>
              </a:rPr>
              <a:t>Real-Time Data Warehousing</a:t>
            </a:r>
          </a:p>
        </p:txBody>
      </p:sp>
      <p:sp>
        <p:nvSpPr>
          <p:cNvPr id="11" name="TextBox 10">
            <a:extLst>
              <a:ext uri="{FF2B5EF4-FFF2-40B4-BE49-F238E27FC236}">
                <a16:creationId xmlns:a16="http://schemas.microsoft.com/office/drawing/2014/main" id="{B77F5D65-0660-33E9-5542-61568CAC6665}"/>
              </a:ext>
            </a:extLst>
          </p:cNvPr>
          <p:cNvSpPr txBox="1"/>
          <p:nvPr/>
        </p:nvSpPr>
        <p:spPr>
          <a:xfrm>
            <a:off x="606056" y="4219730"/>
            <a:ext cx="6124352" cy="830997"/>
          </a:xfrm>
          <a:prstGeom prst="rect">
            <a:avLst/>
          </a:prstGeom>
          <a:noFill/>
        </p:spPr>
        <p:txBody>
          <a:bodyPr wrap="square">
            <a:spAutoFit/>
          </a:bodyPr>
          <a:lstStyle/>
          <a:p>
            <a:pPr marL="285750" indent="-285750">
              <a:buFont typeface="Arial" panose="020B0604020202020204" pitchFamily="34" charset="0"/>
              <a:buChar char="•"/>
            </a:pPr>
            <a:r>
              <a:rPr lang="en-US" sz="1600">
                <a:latin typeface="Times New Roman"/>
                <a:cs typeface="Times New Roman"/>
              </a:rPr>
              <a:t>Modern systems use </a:t>
            </a:r>
            <a:r>
              <a:rPr lang="en-US" sz="1600" b="1">
                <a:latin typeface="Times New Roman"/>
                <a:cs typeface="Times New Roman"/>
              </a:rPr>
              <a:t>streaming data pipelines</a:t>
            </a:r>
            <a:r>
              <a:rPr lang="en-US" sz="1600">
                <a:latin typeface="Times New Roman"/>
                <a:cs typeface="Times New Roman"/>
              </a:rPr>
              <a:t>.</a:t>
            </a:r>
          </a:p>
          <a:p>
            <a:pPr marL="285750" indent="-285750">
              <a:buFont typeface="Arial" panose="020B0604020202020204" pitchFamily="34" charset="0"/>
              <a:buChar char="•"/>
            </a:pPr>
            <a:r>
              <a:rPr lang="en-US" sz="1600">
                <a:latin typeface="Times New Roman"/>
                <a:cs typeface="Times New Roman"/>
              </a:rPr>
              <a:t>Tools: Kafka, Apache Spark, AWS Glue, Snowflake Streams.</a:t>
            </a:r>
          </a:p>
          <a:p>
            <a:pPr marL="285750" indent="-285750">
              <a:buFont typeface="Arial" panose="020B0604020202020204" pitchFamily="34" charset="0"/>
              <a:buChar char="•"/>
            </a:pPr>
            <a:r>
              <a:rPr lang="en-US" sz="1600">
                <a:latin typeface="Times New Roman"/>
                <a:cs typeface="Times New Roman"/>
              </a:rPr>
              <a:t>Enables </a:t>
            </a:r>
            <a:r>
              <a:rPr lang="en-US" sz="1600" b="1">
                <a:latin typeface="Times New Roman"/>
                <a:cs typeface="Times New Roman"/>
              </a:rPr>
              <a:t>near real-time analytics</a:t>
            </a:r>
            <a:r>
              <a:rPr lang="en-US" sz="1600">
                <a:latin typeface="Times New Roman"/>
                <a:cs typeface="Times New Roman"/>
              </a:rPr>
              <a:t> for business decisions.</a:t>
            </a:r>
          </a:p>
        </p:txBody>
      </p:sp>
      <p:sp>
        <p:nvSpPr>
          <p:cNvPr id="15" name="TextBox 14">
            <a:extLst>
              <a:ext uri="{FF2B5EF4-FFF2-40B4-BE49-F238E27FC236}">
                <a16:creationId xmlns:a16="http://schemas.microsoft.com/office/drawing/2014/main" id="{CB04A0FD-D0BB-C979-5F5A-2D1C8AA8CD18}"/>
              </a:ext>
            </a:extLst>
          </p:cNvPr>
          <p:cNvSpPr txBox="1"/>
          <p:nvPr/>
        </p:nvSpPr>
        <p:spPr>
          <a:xfrm>
            <a:off x="7049386" y="979704"/>
            <a:ext cx="6124352" cy="369332"/>
          </a:xfrm>
          <a:prstGeom prst="rect">
            <a:avLst/>
          </a:prstGeom>
          <a:noFill/>
        </p:spPr>
        <p:txBody>
          <a:bodyPr wrap="square">
            <a:spAutoFit/>
          </a:bodyPr>
          <a:lstStyle/>
          <a:p>
            <a:r>
              <a:rPr lang="en-US" b="1" u="sng"/>
              <a:t>Data Flow Tools and Technologies</a:t>
            </a:r>
            <a:endParaRPr lang="en-IN" b="1" u="sng"/>
          </a:p>
        </p:txBody>
      </p:sp>
      <p:graphicFrame>
        <p:nvGraphicFramePr>
          <p:cNvPr id="18" name="Table 17">
            <a:extLst>
              <a:ext uri="{FF2B5EF4-FFF2-40B4-BE49-F238E27FC236}">
                <a16:creationId xmlns:a16="http://schemas.microsoft.com/office/drawing/2014/main" id="{32A9288F-73A0-49DB-2116-3E5B7060C2D9}"/>
              </a:ext>
            </a:extLst>
          </p:cNvPr>
          <p:cNvGraphicFramePr>
            <a:graphicFrameLocks noGrp="1"/>
          </p:cNvGraphicFramePr>
          <p:nvPr/>
        </p:nvGraphicFramePr>
        <p:xfrm>
          <a:off x="6622676" y="1490382"/>
          <a:ext cx="4878571" cy="2914303"/>
        </p:xfrm>
        <a:graphic>
          <a:graphicData uri="http://schemas.openxmlformats.org/drawingml/2006/table">
            <a:tbl>
              <a:tblPr>
                <a:tableStyleId>{BC89EF96-8CEA-46FF-86C4-4CE0E7609802}</a:tableStyleId>
              </a:tblPr>
              <a:tblGrid>
                <a:gridCol w="1991590">
                  <a:extLst>
                    <a:ext uri="{9D8B030D-6E8A-4147-A177-3AD203B41FA5}">
                      <a16:colId xmlns:a16="http://schemas.microsoft.com/office/drawing/2014/main" val="125179747"/>
                    </a:ext>
                  </a:extLst>
                </a:gridCol>
                <a:gridCol w="2886981">
                  <a:extLst>
                    <a:ext uri="{9D8B030D-6E8A-4147-A177-3AD203B41FA5}">
                      <a16:colId xmlns:a16="http://schemas.microsoft.com/office/drawing/2014/main" val="4189505684"/>
                    </a:ext>
                  </a:extLst>
                </a:gridCol>
              </a:tblGrid>
              <a:tr h="536863">
                <a:tc>
                  <a:txBody>
                    <a:bodyPr/>
                    <a:lstStyle/>
                    <a:p>
                      <a:pPr algn="l">
                        <a:buNone/>
                      </a:pPr>
                      <a:r>
                        <a:rPr lang="en-IN" b="1" dirty="0"/>
                        <a:t>Layer</a:t>
                      </a:r>
                    </a:p>
                  </a:txBody>
                  <a:tcPr anchor="ctr">
                    <a:solidFill>
                      <a:schemeClr val="tx2">
                        <a:lumMod val="20000"/>
                        <a:lumOff val="80000"/>
                      </a:schemeClr>
                    </a:solidFill>
                  </a:tcPr>
                </a:tc>
                <a:tc>
                  <a:txBody>
                    <a:bodyPr/>
                    <a:lstStyle/>
                    <a:p>
                      <a:pPr algn="l">
                        <a:buNone/>
                      </a:pPr>
                      <a:r>
                        <a:rPr lang="en-IN" b="1" dirty="0"/>
                        <a:t>Example Tools</a:t>
                      </a:r>
                    </a:p>
                  </a:txBody>
                  <a:tcPr anchor="ctr">
                    <a:solidFill>
                      <a:schemeClr val="tx2">
                        <a:lumMod val="20000"/>
                        <a:lumOff val="80000"/>
                      </a:schemeClr>
                    </a:solidFill>
                  </a:tcPr>
                </a:tc>
                <a:extLst>
                  <a:ext uri="{0D108BD9-81ED-4DB2-BD59-A6C34878D82A}">
                    <a16:rowId xmlns:a16="http://schemas.microsoft.com/office/drawing/2014/main" val="999393791"/>
                  </a:ext>
                </a:extLst>
              </a:tr>
              <a:tr h="0">
                <a:tc>
                  <a:txBody>
                    <a:bodyPr/>
                    <a:lstStyle/>
                    <a:p>
                      <a:pPr algn="l">
                        <a:buNone/>
                      </a:pPr>
                      <a:r>
                        <a:rPr lang="en-IN" b="1" dirty="0"/>
                        <a:t>Extraction</a:t>
                      </a:r>
                    </a:p>
                  </a:txBody>
                  <a:tcPr anchor="ctr">
                    <a:solidFill>
                      <a:schemeClr val="tx2">
                        <a:lumMod val="20000"/>
                        <a:lumOff val="80000"/>
                      </a:schemeClr>
                    </a:solidFill>
                  </a:tcPr>
                </a:tc>
                <a:tc>
                  <a:txBody>
                    <a:bodyPr/>
                    <a:lstStyle/>
                    <a:p>
                      <a:pPr algn="l">
                        <a:buNone/>
                      </a:pPr>
                      <a:r>
                        <a:rPr lang="en-IN" dirty="0"/>
                        <a:t>Talend, Informatica, </a:t>
                      </a:r>
                      <a:r>
                        <a:rPr lang="en-IN" dirty="0" err="1"/>
                        <a:t>NiFi</a:t>
                      </a:r>
                    </a:p>
                  </a:txBody>
                  <a:tcPr anchor="ctr"/>
                </a:tc>
                <a:extLst>
                  <a:ext uri="{0D108BD9-81ED-4DB2-BD59-A6C34878D82A}">
                    <a16:rowId xmlns:a16="http://schemas.microsoft.com/office/drawing/2014/main" val="1257690127"/>
                  </a:ext>
                </a:extLst>
              </a:tr>
              <a:tr h="0">
                <a:tc>
                  <a:txBody>
                    <a:bodyPr/>
                    <a:lstStyle/>
                    <a:p>
                      <a:pPr algn="l">
                        <a:buNone/>
                      </a:pPr>
                      <a:r>
                        <a:rPr lang="en-IN" b="1" dirty="0"/>
                        <a:t>Transformation</a:t>
                      </a:r>
                    </a:p>
                  </a:txBody>
                  <a:tcPr anchor="ctr">
                    <a:solidFill>
                      <a:schemeClr val="tx2">
                        <a:lumMod val="20000"/>
                        <a:lumOff val="80000"/>
                      </a:schemeClr>
                    </a:solidFill>
                  </a:tcPr>
                </a:tc>
                <a:tc>
                  <a:txBody>
                    <a:bodyPr/>
                    <a:lstStyle/>
                    <a:p>
                      <a:pPr algn="l">
                        <a:buNone/>
                      </a:pPr>
                      <a:r>
                        <a:rPr lang="en-IN" dirty="0"/>
                        <a:t>SQL, </a:t>
                      </a:r>
                      <a:r>
                        <a:rPr lang="en-IN" dirty="0" err="1"/>
                        <a:t>PySpark</a:t>
                      </a:r>
                      <a:r>
                        <a:rPr lang="en-IN" dirty="0"/>
                        <a:t>, </a:t>
                      </a:r>
                      <a:r>
                        <a:rPr lang="en-IN" dirty="0" err="1"/>
                        <a:t>dbt</a:t>
                      </a:r>
                    </a:p>
                  </a:txBody>
                  <a:tcPr anchor="ctr"/>
                </a:tc>
                <a:extLst>
                  <a:ext uri="{0D108BD9-81ED-4DB2-BD59-A6C34878D82A}">
                    <a16:rowId xmlns:a16="http://schemas.microsoft.com/office/drawing/2014/main" val="1720234870"/>
                  </a:ext>
                </a:extLst>
              </a:tr>
              <a:tr h="0">
                <a:tc>
                  <a:txBody>
                    <a:bodyPr/>
                    <a:lstStyle/>
                    <a:p>
                      <a:pPr algn="l">
                        <a:buNone/>
                      </a:pPr>
                      <a:r>
                        <a:rPr lang="en-IN" b="1" dirty="0"/>
                        <a:t>Loading</a:t>
                      </a:r>
                    </a:p>
                  </a:txBody>
                  <a:tcPr anchor="ctr">
                    <a:solidFill>
                      <a:schemeClr val="tx2">
                        <a:lumMod val="20000"/>
                        <a:lumOff val="80000"/>
                      </a:schemeClr>
                    </a:solidFill>
                  </a:tcPr>
                </a:tc>
                <a:tc>
                  <a:txBody>
                    <a:bodyPr/>
                    <a:lstStyle/>
                    <a:p>
                      <a:pPr algn="l">
                        <a:buNone/>
                      </a:pPr>
                      <a:r>
                        <a:rPr lang="en-US" dirty="0"/>
                        <a:t>Airflow, AWS Glue, Azure Data Factory</a:t>
                      </a:r>
                    </a:p>
                  </a:txBody>
                  <a:tcPr anchor="ctr"/>
                </a:tc>
                <a:extLst>
                  <a:ext uri="{0D108BD9-81ED-4DB2-BD59-A6C34878D82A}">
                    <a16:rowId xmlns:a16="http://schemas.microsoft.com/office/drawing/2014/main" val="1599535455"/>
                  </a:ext>
                </a:extLst>
              </a:tr>
              <a:tr h="0">
                <a:tc>
                  <a:txBody>
                    <a:bodyPr/>
                    <a:lstStyle/>
                    <a:p>
                      <a:pPr algn="l">
                        <a:buNone/>
                      </a:pPr>
                      <a:r>
                        <a:rPr lang="en-IN" b="1" dirty="0"/>
                        <a:t>Storage</a:t>
                      </a:r>
                    </a:p>
                  </a:txBody>
                  <a:tcPr anchor="ctr">
                    <a:solidFill>
                      <a:schemeClr val="tx2">
                        <a:lumMod val="20000"/>
                        <a:lumOff val="80000"/>
                      </a:schemeClr>
                    </a:solidFill>
                  </a:tcPr>
                </a:tc>
                <a:tc>
                  <a:txBody>
                    <a:bodyPr/>
                    <a:lstStyle/>
                    <a:p>
                      <a:pPr algn="l">
                        <a:buNone/>
                      </a:pPr>
                      <a:r>
                        <a:rPr lang="en-IN" dirty="0"/>
                        <a:t>Snowflake, Redshift, </a:t>
                      </a:r>
                      <a:r>
                        <a:rPr lang="en-IN" dirty="0" err="1"/>
                        <a:t>BigQuery</a:t>
                      </a:r>
                    </a:p>
                  </a:txBody>
                  <a:tcPr anchor="ctr"/>
                </a:tc>
                <a:extLst>
                  <a:ext uri="{0D108BD9-81ED-4DB2-BD59-A6C34878D82A}">
                    <a16:rowId xmlns:a16="http://schemas.microsoft.com/office/drawing/2014/main" val="59865041"/>
                  </a:ext>
                </a:extLst>
              </a:tr>
              <a:tr h="0">
                <a:tc>
                  <a:txBody>
                    <a:bodyPr/>
                    <a:lstStyle/>
                    <a:p>
                      <a:pPr algn="l">
                        <a:buNone/>
                      </a:pPr>
                      <a:r>
                        <a:rPr lang="en-IN" b="1" dirty="0"/>
                        <a:t>Visualization</a:t>
                      </a:r>
                    </a:p>
                  </a:txBody>
                  <a:tcPr anchor="ctr">
                    <a:solidFill>
                      <a:schemeClr val="tx2">
                        <a:lumMod val="20000"/>
                        <a:lumOff val="80000"/>
                      </a:schemeClr>
                    </a:solidFill>
                  </a:tcPr>
                </a:tc>
                <a:tc>
                  <a:txBody>
                    <a:bodyPr/>
                    <a:lstStyle/>
                    <a:p>
                      <a:pPr algn="l">
                        <a:buNone/>
                      </a:pPr>
                      <a:r>
                        <a:rPr lang="en-IN" dirty="0"/>
                        <a:t>Power BI, Tableau</a:t>
                      </a:r>
                    </a:p>
                  </a:txBody>
                  <a:tcPr anchor="ctr"/>
                </a:tc>
                <a:extLst>
                  <a:ext uri="{0D108BD9-81ED-4DB2-BD59-A6C34878D82A}">
                    <a16:rowId xmlns:a16="http://schemas.microsoft.com/office/drawing/2014/main" val="1268272885"/>
                  </a:ext>
                </a:extLst>
              </a:tr>
            </a:tbl>
          </a:graphicData>
        </a:graphic>
      </p:graphicFrame>
    </p:spTree>
    <p:extLst>
      <p:ext uri="{BB962C8B-B14F-4D97-AF65-F5344CB8AC3E}">
        <p14:creationId xmlns:p14="http://schemas.microsoft.com/office/powerpoint/2010/main" val="2330797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553F5-DDE1-4135-8066-123909A70A25}"/>
            </a:ext>
          </a:extLst>
        </p:cNvPr>
        <p:cNvGrpSpPr/>
        <p:nvPr/>
      </p:nvGrpSpPr>
      <p:grpSpPr>
        <a:xfrm>
          <a:off x="0" y="0"/>
          <a:ext cx="0" cy="0"/>
          <a:chOff x="0" y="0"/>
          <a:chExt cx="0" cy="0"/>
        </a:xfrm>
      </p:grpSpPr>
      <p:sp>
        <p:nvSpPr>
          <p:cNvPr id="24" name="Title 23">
            <a:extLst>
              <a:ext uri="{FF2B5EF4-FFF2-40B4-BE49-F238E27FC236}">
                <a16:creationId xmlns:a16="http://schemas.microsoft.com/office/drawing/2014/main" id="{910AA317-ADDB-C779-9AB6-AE070C372604}"/>
              </a:ext>
            </a:extLst>
          </p:cNvPr>
          <p:cNvSpPr>
            <a:spLocks noGrp="1"/>
          </p:cNvSpPr>
          <p:nvPr>
            <p:ph type="title"/>
          </p:nvPr>
        </p:nvSpPr>
        <p:spPr>
          <a:xfrm>
            <a:off x="692174" y="539216"/>
            <a:ext cx="10807652" cy="440488"/>
          </a:xfrm>
        </p:spPr>
        <p:txBody>
          <a:bodyPr>
            <a:normAutofit/>
          </a:bodyPr>
          <a:lstStyle/>
          <a:p>
            <a:r>
              <a:rPr lang="en-US" sz="2400">
                <a:latin typeface="Times New Roman" panose="02020603050405020304" pitchFamily="18" charset="0"/>
                <a:cs typeface="Times New Roman" panose="02020603050405020304" pitchFamily="18" charset="0"/>
              </a:rPr>
              <a:t>Benefits and Challenges of Efficient Data Flow</a:t>
            </a:r>
          </a:p>
        </p:txBody>
      </p:sp>
      <p:sp>
        <p:nvSpPr>
          <p:cNvPr id="8" name="TextBox 7">
            <a:extLst>
              <a:ext uri="{FF2B5EF4-FFF2-40B4-BE49-F238E27FC236}">
                <a16:creationId xmlns:a16="http://schemas.microsoft.com/office/drawing/2014/main" id="{877385CE-BA0B-C822-9DDF-A794976D40F1}"/>
              </a:ext>
            </a:extLst>
          </p:cNvPr>
          <p:cNvSpPr txBox="1"/>
          <p:nvPr/>
        </p:nvSpPr>
        <p:spPr>
          <a:xfrm>
            <a:off x="591321" y="1293007"/>
            <a:ext cx="10461379" cy="1815882"/>
          </a:xfrm>
          <a:prstGeom prst="rect">
            <a:avLst/>
          </a:prstGeom>
          <a:noFill/>
        </p:spPr>
        <p:txBody>
          <a:bodyPr wrap="square">
            <a:spAutoFit/>
          </a:bodyPr>
          <a:lstStyle/>
          <a:p>
            <a:pPr marL="285750" indent="-285750">
              <a:buFont typeface="Arial" panose="020B0604020202020204" pitchFamily="34" charset="0"/>
              <a:buChar char="•"/>
            </a:pPr>
            <a:r>
              <a:rPr lang="en-US" sz="1600" b="1">
                <a:latin typeface="Times New Roman"/>
                <a:cs typeface="Times New Roman"/>
              </a:rPr>
              <a:t>Improved Data Quality-</a:t>
            </a:r>
            <a:r>
              <a:rPr lang="en-US" sz="1600">
                <a:latin typeface="Times New Roman"/>
                <a:cs typeface="Times New Roman"/>
              </a:rPr>
              <a:t>Ensures clean, consistent, and accurate data for reliable analysis.</a:t>
            </a:r>
          </a:p>
          <a:p>
            <a:pPr marL="285750" indent="-285750">
              <a:buFont typeface="Arial" panose="020B0604020202020204" pitchFamily="34" charset="0"/>
              <a:buChar char="•"/>
            </a:pPr>
            <a:r>
              <a:rPr lang="en-US" sz="1600" b="1">
                <a:latin typeface="Times New Roman"/>
                <a:cs typeface="Times New Roman"/>
              </a:rPr>
              <a:t> Faster Decision-Making-</a:t>
            </a:r>
            <a:r>
              <a:rPr lang="en-US" sz="1600">
                <a:latin typeface="Times New Roman"/>
                <a:cs typeface="Times New Roman"/>
              </a:rPr>
              <a:t>Provides timely insights that support quick business actions.</a:t>
            </a:r>
          </a:p>
          <a:p>
            <a:pPr marL="285750" indent="-285750">
              <a:buFont typeface="Arial" panose="020B0604020202020204" pitchFamily="34" charset="0"/>
              <a:buChar char="•"/>
            </a:pPr>
            <a:r>
              <a:rPr lang="en-US" sz="1600" b="1">
                <a:latin typeface="Times New Roman"/>
                <a:cs typeface="Times New Roman"/>
              </a:rPr>
              <a:t> Enhanced System Performance-</a:t>
            </a:r>
            <a:r>
              <a:rPr lang="en-US" sz="1600">
                <a:latin typeface="Times New Roman"/>
                <a:cs typeface="Times New Roman"/>
              </a:rPr>
              <a:t>Optimizes data processing and reduces latency in data movement.</a:t>
            </a:r>
          </a:p>
          <a:p>
            <a:pPr marL="285750" indent="-285750">
              <a:buFont typeface="Arial" panose="020B0604020202020204" pitchFamily="34" charset="0"/>
              <a:buChar char="•"/>
            </a:pPr>
            <a:r>
              <a:rPr lang="en-US" sz="1600" b="1">
                <a:latin typeface="Times New Roman"/>
                <a:cs typeface="Times New Roman"/>
              </a:rPr>
              <a:t> Scalability and Flexibility-</a:t>
            </a:r>
            <a:r>
              <a:rPr lang="en-US" sz="1600">
                <a:latin typeface="Times New Roman"/>
                <a:cs typeface="Times New Roman"/>
              </a:rPr>
              <a:t>Easily adapts to growing data volumes and new sources.</a:t>
            </a:r>
          </a:p>
          <a:p>
            <a:pPr marL="285750" indent="-285750">
              <a:buFont typeface="Arial" panose="020B0604020202020204" pitchFamily="34" charset="0"/>
              <a:buChar char="•"/>
            </a:pPr>
            <a:r>
              <a:rPr lang="en-US" sz="1600" b="1">
                <a:latin typeface="Times New Roman"/>
                <a:cs typeface="Times New Roman"/>
              </a:rPr>
              <a:t> Consistency Across Systems-</a:t>
            </a:r>
            <a:r>
              <a:rPr lang="en-US" sz="1600">
                <a:latin typeface="Times New Roman"/>
                <a:cs typeface="Times New Roman"/>
              </a:rPr>
              <a:t>Maintains a single, unified version of truth across all platforms.</a:t>
            </a:r>
          </a:p>
          <a:p>
            <a:pPr marL="285750" indent="-285750">
              <a:buFont typeface="Arial" panose="020B0604020202020204" pitchFamily="34" charset="0"/>
              <a:buChar char="•"/>
            </a:pPr>
            <a:r>
              <a:rPr lang="en-US" sz="1600" b="1">
                <a:latin typeface="Times New Roman"/>
                <a:cs typeface="Times New Roman"/>
              </a:rPr>
              <a:t> Cost Efficiency-</a:t>
            </a:r>
            <a:r>
              <a:rPr lang="en-US" sz="1600">
                <a:latin typeface="Times New Roman"/>
                <a:cs typeface="Times New Roman"/>
              </a:rPr>
              <a:t>Reduces resource wastage through automation and optimized data flow.</a:t>
            </a:r>
          </a:p>
          <a:p>
            <a:pPr marL="285750" indent="-285750">
              <a:buFont typeface="Arial" panose="020B0604020202020204" pitchFamily="34" charset="0"/>
              <a:buChar char="•"/>
            </a:pPr>
            <a:r>
              <a:rPr lang="en-US" sz="1600" b="1">
                <a:latin typeface="Times New Roman"/>
                <a:cs typeface="Times New Roman"/>
              </a:rPr>
              <a:t> Better Compliance and Governance-</a:t>
            </a:r>
            <a:r>
              <a:rPr lang="en-US" sz="1600">
                <a:latin typeface="Times New Roman"/>
                <a:cs typeface="Times New Roman"/>
              </a:rPr>
              <a:t>Supports secure, traceable, and regulation-compliant data handling.</a:t>
            </a:r>
          </a:p>
        </p:txBody>
      </p:sp>
      <p:sp>
        <p:nvSpPr>
          <p:cNvPr id="10" name="TextBox 9">
            <a:extLst>
              <a:ext uri="{FF2B5EF4-FFF2-40B4-BE49-F238E27FC236}">
                <a16:creationId xmlns:a16="http://schemas.microsoft.com/office/drawing/2014/main" id="{1ACDAD34-395C-1515-3D4C-0E716D82522F}"/>
              </a:ext>
            </a:extLst>
          </p:cNvPr>
          <p:cNvSpPr txBox="1"/>
          <p:nvPr/>
        </p:nvSpPr>
        <p:spPr>
          <a:xfrm>
            <a:off x="692174" y="979704"/>
            <a:ext cx="6124352" cy="369332"/>
          </a:xfrm>
          <a:prstGeom prst="rect">
            <a:avLst/>
          </a:prstGeom>
          <a:noFill/>
        </p:spPr>
        <p:txBody>
          <a:bodyPr wrap="square">
            <a:spAutoFit/>
          </a:bodyPr>
          <a:lstStyle/>
          <a:p>
            <a:pPr>
              <a:buNone/>
            </a:pPr>
            <a:r>
              <a:rPr lang="en-US" sz="1800" b="1" u="sng">
                <a:latin typeface="Times New Roman"/>
                <a:cs typeface="Times New Roman"/>
              </a:rPr>
              <a:t>Benefits</a:t>
            </a:r>
          </a:p>
        </p:txBody>
      </p:sp>
      <p:sp>
        <p:nvSpPr>
          <p:cNvPr id="13" name="TextBox 12">
            <a:extLst>
              <a:ext uri="{FF2B5EF4-FFF2-40B4-BE49-F238E27FC236}">
                <a16:creationId xmlns:a16="http://schemas.microsoft.com/office/drawing/2014/main" id="{F8D68BA7-B21B-2F5C-7D35-B7A4B2271DDA}"/>
              </a:ext>
            </a:extLst>
          </p:cNvPr>
          <p:cNvSpPr txBox="1"/>
          <p:nvPr/>
        </p:nvSpPr>
        <p:spPr>
          <a:xfrm>
            <a:off x="591321" y="3580562"/>
            <a:ext cx="9133369" cy="1815882"/>
          </a:xfrm>
          <a:prstGeom prst="rect">
            <a:avLst/>
          </a:prstGeom>
          <a:noFill/>
        </p:spPr>
        <p:txBody>
          <a:bodyPr wrap="square">
            <a:spAutoFit/>
          </a:bodyPr>
          <a:lstStyle/>
          <a:p>
            <a:pPr marL="285750" indent="-285750">
              <a:buFont typeface="Arial" panose="020B0604020202020204" pitchFamily="34" charset="0"/>
              <a:buChar char="•"/>
            </a:pPr>
            <a:r>
              <a:rPr lang="en-US" sz="1600" b="1">
                <a:latin typeface="Times New Roman"/>
                <a:cs typeface="Times New Roman"/>
              </a:rPr>
              <a:t> Data Integration Complexity-</a:t>
            </a:r>
            <a:r>
              <a:rPr lang="en-US" sz="1600">
                <a:latin typeface="Times New Roman"/>
                <a:cs typeface="Times New Roman"/>
              </a:rPr>
              <a:t>Combining data from multiple, diverse sources is technically challenging.</a:t>
            </a:r>
          </a:p>
          <a:p>
            <a:pPr marL="285750" indent="-285750">
              <a:buFont typeface="Arial" panose="020B0604020202020204" pitchFamily="34" charset="0"/>
              <a:buChar char="•"/>
            </a:pPr>
            <a:r>
              <a:rPr lang="en-US" sz="1600" b="1">
                <a:latin typeface="Times New Roman"/>
                <a:cs typeface="Times New Roman"/>
              </a:rPr>
              <a:t> High Data Volume and Velocity-</a:t>
            </a:r>
            <a:r>
              <a:rPr lang="en-US" sz="1600">
                <a:latin typeface="Times New Roman"/>
                <a:cs typeface="Times New Roman"/>
              </a:rPr>
              <a:t>Large and fast-moving data can strain processing systems.</a:t>
            </a:r>
          </a:p>
          <a:p>
            <a:pPr marL="285750" indent="-285750">
              <a:buFont typeface="Arial" panose="020B0604020202020204" pitchFamily="34" charset="0"/>
              <a:buChar char="•"/>
            </a:pPr>
            <a:r>
              <a:rPr lang="en-US" sz="1600" b="1">
                <a:latin typeface="Times New Roman"/>
                <a:cs typeface="Times New Roman"/>
              </a:rPr>
              <a:t> Data Quality Issues-</a:t>
            </a:r>
            <a:r>
              <a:rPr lang="en-US" sz="1600">
                <a:latin typeface="Times New Roman"/>
                <a:cs typeface="Times New Roman"/>
              </a:rPr>
              <a:t>Inaccurate or incomplete data can disrupt analytics.</a:t>
            </a:r>
          </a:p>
          <a:p>
            <a:pPr marL="285750" indent="-285750">
              <a:buFont typeface="Arial" panose="020B0604020202020204" pitchFamily="34" charset="0"/>
              <a:buChar char="•"/>
            </a:pPr>
            <a:r>
              <a:rPr lang="en-US" sz="1600" b="1">
                <a:latin typeface="Times New Roman"/>
                <a:cs typeface="Times New Roman"/>
              </a:rPr>
              <a:t> Performance Bottlenecks-</a:t>
            </a:r>
            <a:r>
              <a:rPr lang="en-US" sz="1600">
                <a:latin typeface="Times New Roman"/>
                <a:cs typeface="Times New Roman"/>
              </a:rPr>
              <a:t>Slow ETL jobs or unoptimized queries affect system efficiency.</a:t>
            </a:r>
          </a:p>
          <a:p>
            <a:pPr marL="285750" indent="-285750">
              <a:buFont typeface="Arial" panose="020B0604020202020204" pitchFamily="34" charset="0"/>
              <a:buChar char="•"/>
            </a:pPr>
            <a:r>
              <a:rPr lang="en-US" sz="1600" b="1">
                <a:latin typeface="Times New Roman"/>
                <a:cs typeface="Times New Roman"/>
              </a:rPr>
              <a:t> Security and Privacy Risks-</a:t>
            </a:r>
            <a:r>
              <a:rPr lang="en-US" sz="1600">
                <a:latin typeface="Times New Roman"/>
                <a:cs typeface="Times New Roman"/>
              </a:rPr>
              <a:t>Sensitive data may be exposed during transfer or processing.</a:t>
            </a:r>
          </a:p>
          <a:p>
            <a:pPr marL="285750" indent="-285750">
              <a:buFont typeface="Arial" panose="020B0604020202020204" pitchFamily="34" charset="0"/>
              <a:buChar char="•"/>
            </a:pPr>
            <a:r>
              <a:rPr lang="en-US" sz="1600" b="1">
                <a:latin typeface="Times New Roman"/>
                <a:cs typeface="Times New Roman"/>
              </a:rPr>
              <a:t> Maintenance and Monitoring Overhead-</a:t>
            </a:r>
            <a:r>
              <a:rPr lang="en-US" sz="1600">
                <a:latin typeface="Times New Roman"/>
                <a:cs typeface="Times New Roman"/>
              </a:rPr>
              <a:t>Pipelines need constant supervision and performance tuning.</a:t>
            </a:r>
          </a:p>
          <a:p>
            <a:pPr marL="285750" indent="-285750">
              <a:buFont typeface="Arial" panose="020B0604020202020204" pitchFamily="34" charset="0"/>
              <a:buChar char="•"/>
            </a:pPr>
            <a:r>
              <a:rPr lang="en-US" sz="1600" b="1">
                <a:latin typeface="Times New Roman"/>
                <a:cs typeface="Times New Roman"/>
              </a:rPr>
              <a:t> High Infrastructure Cost-</a:t>
            </a:r>
            <a:r>
              <a:rPr lang="en-US" sz="1600">
                <a:latin typeface="Times New Roman"/>
                <a:cs typeface="Times New Roman"/>
              </a:rPr>
              <a:t>Implementing robust data flow systems can be expensive.</a:t>
            </a:r>
          </a:p>
        </p:txBody>
      </p:sp>
      <p:sp>
        <p:nvSpPr>
          <p:cNvPr id="16" name="TextBox 15">
            <a:extLst>
              <a:ext uri="{FF2B5EF4-FFF2-40B4-BE49-F238E27FC236}">
                <a16:creationId xmlns:a16="http://schemas.microsoft.com/office/drawing/2014/main" id="{A0180098-7988-D670-5A4C-D72F2CC10168}"/>
              </a:ext>
            </a:extLst>
          </p:cNvPr>
          <p:cNvSpPr txBox="1"/>
          <p:nvPr/>
        </p:nvSpPr>
        <p:spPr>
          <a:xfrm>
            <a:off x="692174" y="3172241"/>
            <a:ext cx="6124352" cy="369332"/>
          </a:xfrm>
          <a:prstGeom prst="rect">
            <a:avLst/>
          </a:prstGeom>
          <a:noFill/>
        </p:spPr>
        <p:txBody>
          <a:bodyPr wrap="square">
            <a:spAutoFit/>
          </a:bodyPr>
          <a:lstStyle/>
          <a:p>
            <a:pPr>
              <a:buNone/>
            </a:pPr>
            <a:r>
              <a:rPr lang="en-US" b="1" u="sng">
                <a:latin typeface="Times New Roman"/>
                <a:cs typeface="Times New Roman"/>
              </a:rPr>
              <a:t>Challenge</a:t>
            </a:r>
            <a:r>
              <a:rPr lang="en-US" sz="1800" b="1" u="sng">
                <a:latin typeface="Times New Roman"/>
                <a:cs typeface="Times New Roman"/>
              </a:rPr>
              <a:t>s</a:t>
            </a:r>
          </a:p>
        </p:txBody>
      </p:sp>
    </p:spTree>
    <p:extLst>
      <p:ext uri="{BB962C8B-B14F-4D97-AF65-F5344CB8AC3E}">
        <p14:creationId xmlns:p14="http://schemas.microsoft.com/office/powerpoint/2010/main" val="1248860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6373-C1C0-3151-F1A9-19E200BD4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9E485-838F-FDA1-2CF5-AEDD28BC9BB2}"/>
              </a:ext>
            </a:extLst>
          </p:cNvPr>
          <p:cNvSpPr>
            <a:spLocks noGrp="1"/>
          </p:cNvSpPr>
          <p:nvPr>
            <p:ph type="title"/>
          </p:nvPr>
        </p:nvSpPr>
        <p:spPr>
          <a:xfrm>
            <a:off x="643570" y="576358"/>
            <a:ext cx="10904859" cy="440488"/>
          </a:xfrm>
        </p:spPr>
        <p:txBody>
          <a:bodyPr>
            <a:normAutofit/>
          </a:bodyPr>
          <a:lstStyle/>
          <a:p>
            <a:r>
              <a:rPr lang="en-IN" sz="3200" dirty="0">
                <a:latin typeface="Times New Roman" panose="02020603050405020304" pitchFamily="18" charset="0"/>
                <a:cs typeface="Times New Roman" panose="02020603050405020304" pitchFamily="18" charset="0"/>
              </a:rPr>
              <a:t>The Modern Data Problem</a:t>
            </a:r>
          </a:p>
        </p:txBody>
      </p:sp>
      <p:sp>
        <p:nvSpPr>
          <p:cNvPr id="5" name="Rectangle 4"/>
          <p:cNvSpPr/>
          <p:nvPr/>
        </p:nvSpPr>
        <p:spPr>
          <a:xfrm>
            <a:off x="494101" y="1295466"/>
            <a:ext cx="6878516" cy="3139321"/>
          </a:xfrm>
          <a:prstGeom prst="rect">
            <a:avLst/>
          </a:prstGeom>
        </p:spPr>
        <p:txBody>
          <a:bodyPr wrap="square">
            <a:spAutoFit/>
          </a:bodyPr>
          <a:lstStyle/>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Organizations collect massive amounts of data every day.</a:t>
            </a: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data is "</a:t>
            </a:r>
            <a:r>
              <a:rPr lang="en-US" dirty="0" err="1">
                <a:latin typeface="Times New Roman" panose="02020603050405020304" pitchFamily="18" charset="0"/>
                <a:cs typeface="Times New Roman" panose="02020603050405020304" pitchFamily="18" charset="0"/>
              </a:rPr>
              <a:t>siloed</a:t>
            </a:r>
            <a:r>
              <a:rPr lang="en-US" dirty="0">
                <a:latin typeface="Times New Roman" panose="02020603050405020304" pitchFamily="18" charset="0"/>
                <a:cs typeface="Times New Roman" panose="02020603050405020304" pitchFamily="18" charset="0"/>
              </a:rPr>
              <a:t>"—trapped in different, disconnected systems:</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Sales data (CRM)</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Financial data (ERP)</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Marketing data (Web Analytics)</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Application logs, </a:t>
            </a:r>
            <a:r>
              <a:rPr lang="en-US" dirty="0" err="1">
                <a:latin typeface="Times New Roman" panose="02020603050405020304" pitchFamily="18" charset="0"/>
                <a:cs typeface="Times New Roman" panose="02020603050405020304" pitchFamily="18" charset="0"/>
              </a:rPr>
              <a:t>IoT</a:t>
            </a:r>
            <a:r>
              <a:rPr lang="en-US" dirty="0">
                <a:latin typeface="Times New Roman" panose="02020603050405020304" pitchFamily="18" charset="0"/>
                <a:cs typeface="Times New Roman" panose="02020603050405020304" pitchFamily="18" charset="0"/>
              </a:rPr>
              <a:t> devices, etc.</a:t>
            </a:r>
          </a:p>
          <a:p>
            <a:pPr marL="742950" lvl="1"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The Challenge:</a:t>
            </a:r>
            <a:r>
              <a:rPr lang="en-US" dirty="0">
                <a:latin typeface="Times New Roman" panose="02020603050405020304" pitchFamily="18" charset="0"/>
                <a:cs typeface="Times New Roman" panose="02020603050405020304" pitchFamily="18" charset="0"/>
              </a:rPr>
              <a:t> It's impossible to get a complete, unified picture to answer complex business questions.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1927" y="1359213"/>
            <a:ext cx="3634818" cy="3634818"/>
          </a:xfrm>
          <a:prstGeom prst="rect">
            <a:avLst/>
          </a:prstGeom>
        </p:spPr>
      </p:pic>
    </p:spTree>
    <p:extLst>
      <p:ext uri="{BB962C8B-B14F-4D97-AF65-F5344CB8AC3E}">
        <p14:creationId xmlns:p14="http://schemas.microsoft.com/office/powerpoint/2010/main" val="3216492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5DBB10-2080-5746-8D95-B85AAFEC29E6}"/>
              </a:ext>
            </a:extLst>
          </p:cNvPr>
          <p:cNvSpPr>
            <a:spLocks noGrp="1"/>
          </p:cNvSpPr>
          <p:nvPr>
            <p:ph type="title"/>
          </p:nvPr>
        </p:nvSpPr>
        <p:spPr>
          <a:xfrm>
            <a:off x="1062390" y="1751238"/>
            <a:ext cx="11296739" cy="732869"/>
          </a:xfrm>
        </p:spPr>
        <p:txBody>
          <a:bodyPr>
            <a:normAutofit/>
          </a:bodyPr>
          <a:lstStyle/>
          <a:p>
            <a:pPr algn="l"/>
            <a:r>
              <a:rPr lang="en-US" dirty="0">
                <a:latin typeface="Times New Roman" panose="02020603050405020304" pitchFamily="18" charset="0"/>
                <a:cs typeface="Times New Roman" panose="02020603050405020304" pitchFamily="18" charset="0"/>
              </a:rPr>
              <a:t>Data Warehouse Architecture</a:t>
            </a:r>
          </a:p>
        </p:txBody>
      </p:sp>
    </p:spTree>
    <p:extLst>
      <p:ext uri="{BB962C8B-B14F-4D97-AF65-F5344CB8AC3E}">
        <p14:creationId xmlns:p14="http://schemas.microsoft.com/office/powerpoint/2010/main" val="658091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6373-C1C0-3151-F1A9-19E200BD4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9E485-838F-FDA1-2CF5-AEDD28BC9BB2}"/>
              </a:ext>
            </a:extLst>
          </p:cNvPr>
          <p:cNvSpPr>
            <a:spLocks noGrp="1"/>
          </p:cNvSpPr>
          <p:nvPr>
            <p:ph type="title"/>
          </p:nvPr>
        </p:nvSpPr>
        <p:spPr>
          <a:xfrm>
            <a:off x="643570" y="569181"/>
            <a:ext cx="10904859" cy="440488"/>
          </a:xfrm>
        </p:spPr>
        <p:txBody>
          <a:bodyPr/>
          <a:lstStyle/>
          <a:p>
            <a:r>
              <a:rPr lang="en-US" sz="2800" dirty="0">
                <a:latin typeface="Times New Roman" panose="02020603050405020304" pitchFamily="18" charset="0"/>
                <a:cs typeface="Times New Roman" panose="02020603050405020304" pitchFamily="18" charset="0"/>
              </a:rPr>
              <a:t>What is data warehouse architecture?</a:t>
            </a:r>
            <a:endParaRPr lang="en-US" sz="2900" dirty="0">
              <a:latin typeface="Times New Roman" panose="02020603050405020304" pitchFamily="18" charset="0"/>
              <a:cs typeface="Times New Roman" panose="02020603050405020304" pitchFamily="18" charset="0"/>
            </a:endParaRPr>
          </a:p>
        </p:txBody>
      </p:sp>
      <p:sp>
        <p:nvSpPr>
          <p:cNvPr id="7" name="Rectangle 1">
            <a:extLst>
              <a:ext uri="{FF2B5EF4-FFF2-40B4-BE49-F238E27FC236}">
                <a16:creationId xmlns:a16="http://schemas.microsoft.com/office/drawing/2014/main" id="{06C6423D-1A8F-F49E-585D-CE65F4124767}"/>
              </a:ext>
            </a:extLst>
          </p:cNvPr>
          <p:cNvSpPr>
            <a:spLocks noChangeArrowheads="1"/>
          </p:cNvSpPr>
          <p:nvPr/>
        </p:nvSpPr>
        <p:spPr bwMode="auto">
          <a:xfrm>
            <a:off x="643570" y="1009669"/>
            <a:ext cx="10904859"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latin typeface="Times New Roman" panose="02020603050405020304" pitchFamily="18" charset="0"/>
                <a:cs typeface="Times New Roman" panose="02020603050405020304" pitchFamily="18" charset="0"/>
              </a:rPr>
              <a:t>A data warehouse is a data management system that stores current and historical data from multiple sources in a business-friendly manner for insights and reporting.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Data warehouse architecture refers to the framework that governs how a data warehouse is organized, structured and implemented, including components and processes.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Data warehouse architecture refers to :</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Subject-oriented</a:t>
            </a:r>
            <a:r>
              <a:rPr lang="en-US" dirty="0">
                <a:latin typeface="Times New Roman" panose="02020603050405020304" pitchFamily="18" charset="0"/>
                <a:cs typeface="Times New Roman" panose="02020603050405020304" pitchFamily="18" charset="0"/>
              </a:rPr>
              <a:t> — Data is organized and structured around</a:t>
            </a:r>
          </a:p>
          <a:p>
            <a:r>
              <a:rPr lang="en-US" dirty="0">
                <a:latin typeface="Times New Roman" panose="02020603050405020304" pitchFamily="18" charset="0"/>
                <a:cs typeface="Times New Roman" panose="02020603050405020304" pitchFamily="18" charset="0"/>
              </a:rPr>
              <a:t>	specific business topics or themes, such as sales, </a:t>
            </a:r>
          </a:p>
          <a:p>
            <a:r>
              <a:rPr lang="en-US" dirty="0">
                <a:latin typeface="Times New Roman" panose="02020603050405020304" pitchFamily="18" charset="0"/>
                <a:cs typeface="Times New Roman" panose="02020603050405020304" pitchFamily="18" charset="0"/>
              </a:rPr>
              <a:t>	marketing or distribution data </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Integrated</a:t>
            </a:r>
            <a:r>
              <a:rPr lang="en-US" dirty="0">
                <a:latin typeface="Times New Roman" panose="02020603050405020304" pitchFamily="18" charset="0"/>
                <a:cs typeface="Times New Roman" panose="02020603050405020304" pitchFamily="18" charset="0"/>
              </a:rPr>
              <a:t> — The data warehouse integrates data from </a:t>
            </a:r>
          </a:p>
          <a:p>
            <a:pPr lvl="1"/>
            <a:r>
              <a:rPr lang="en-US" dirty="0">
                <a:latin typeface="Times New Roman" panose="02020603050405020304" pitchFamily="18" charset="0"/>
                <a:cs typeface="Times New Roman" panose="02020603050405020304" pitchFamily="18" charset="0"/>
              </a:rPr>
              <a:t>	multiple sources in a unified way </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Time-variant</a:t>
            </a:r>
            <a:r>
              <a:rPr lang="en-US" dirty="0">
                <a:latin typeface="Times New Roman" panose="02020603050405020304" pitchFamily="18" charset="0"/>
                <a:cs typeface="Times New Roman" panose="02020603050405020304" pitchFamily="18" charset="0"/>
              </a:rPr>
              <a:t> — Data represents a historical snapshot, capturing</a:t>
            </a:r>
          </a:p>
          <a:p>
            <a:r>
              <a:rPr lang="en-US" dirty="0">
                <a:latin typeface="Times New Roman" panose="02020603050405020304" pitchFamily="18" charset="0"/>
                <a:cs typeface="Times New Roman" panose="02020603050405020304" pitchFamily="18" charset="0"/>
              </a:rPr>
              <a:t>	 changes over time, allowing for trend analysis and </a:t>
            </a:r>
          </a:p>
          <a:p>
            <a:r>
              <a:rPr lang="en-US" dirty="0">
                <a:latin typeface="Times New Roman" panose="02020603050405020304" pitchFamily="18" charset="0"/>
                <a:cs typeface="Times New Roman" panose="02020603050405020304" pitchFamily="18" charset="0"/>
              </a:rPr>
              <a:t>	reporting on how data has evolved </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Nonvolatile</a:t>
            </a:r>
            <a:r>
              <a:rPr lang="en-US" dirty="0">
                <a:latin typeface="Times New Roman" panose="02020603050405020304" pitchFamily="18" charset="0"/>
                <a:cs typeface="Times New Roman" panose="02020603050405020304" pitchFamily="18" charset="0"/>
              </a:rPr>
              <a:t> — Data in the warehouse is read-only; it will not be </a:t>
            </a:r>
          </a:p>
          <a:p>
            <a:r>
              <a:rPr lang="en-US" dirty="0">
                <a:latin typeface="Times New Roman" panose="02020603050405020304" pitchFamily="18" charset="0"/>
                <a:cs typeface="Times New Roman" panose="02020603050405020304" pitchFamily="18" charset="0"/>
              </a:rPr>
              <a:t>	changed or overwritten, keeping historical data intact </a:t>
            </a:r>
          </a:p>
          <a:p>
            <a:r>
              <a:rPr lang="en-US" dirty="0">
                <a:latin typeface="Times New Roman" panose="02020603050405020304" pitchFamily="18" charset="0"/>
                <a:cs typeface="Times New Roman" panose="02020603050405020304" pitchFamily="18" charset="0"/>
              </a:rPr>
              <a:t>	and reliable for analysis</a:t>
            </a:r>
          </a:p>
          <a:p>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658D912-AAE5-3C05-EA3D-E3BBF91239B1}"/>
              </a:ext>
            </a:extLst>
          </p:cNvPr>
          <p:cNvPicPr>
            <a:picLocks noChangeAspect="1"/>
          </p:cNvPicPr>
          <p:nvPr/>
        </p:nvPicPr>
        <p:blipFill>
          <a:blip r:embed="rId2"/>
          <a:stretch>
            <a:fillRect/>
          </a:stretch>
        </p:blipFill>
        <p:spPr>
          <a:xfrm>
            <a:off x="6967143" y="2420323"/>
            <a:ext cx="5077220" cy="3428008"/>
          </a:xfrm>
          <a:prstGeom prst="rect">
            <a:avLst/>
          </a:prstGeom>
        </p:spPr>
      </p:pic>
    </p:spTree>
    <p:extLst>
      <p:ext uri="{BB962C8B-B14F-4D97-AF65-F5344CB8AC3E}">
        <p14:creationId xmlns:p14="http://schemas.microsoft.com/office/powerpoint/2010/main" val="4043110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2D333-BA9D-AF1A-8F24-6BED88CDC7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67C795-5D86-6500-966C-3525518A06B7}"/>
              </a:ext>
            </a:extLst>
          </p:cNvPr>
          <p:cNvSpPr>
            <a:spLocks noGrp="1"/>
          </p:cNvSpPr>
          <p:nvPr>
            <p:ph type="title"/>
          </p:nvPr>
        </p:nvSpPr>
        <p:spPr>
          <a:xfrm>
            <a:off x="643570" y="569181"/>
            <a:ext cx="10904859" cy="440488"/>
          </a:xfrm>
        </p:spPr>
        <p:txBody>
          <a:bodyPr/>
          <a:lstStyle/>
          <a:p>
            <a:r>
              <a:rPr lang="en-US" sz="2800" dirty="0">
                <a:latin typeface="Times New Roman" panose="02020603050405020304" pitchFamily="18" charset="0"/>
                <a:cs typeface="Times New Roman" panose="02020603050405020304" pitchFamily="18" charset="0"/>
              </a:rPr>
              <a:t>Why a Data Warehouse Architecture?</a:t>
            </a:r>
            <a:endParaRPr lang="en-US" sz="2900" dirty="0">
              <a:latin typeface="Times New Roman" panose="02020603050405020304" pitchFamily="18" charset="0"/>
              <a:cs typeface="Times New Roman" panose="02020603050405020304" pitchFamily="18" charset="0"/>
            </a:endParaRPr>
          </a:p>
        </p:txBody>
      </p:sp>
      <p:sp>
        <p:nvSpPr>
          <p:cNvPr id="7" name="Rectangle 1">
            <a:extLst>
              <a:ext uri="{FF2B5EF4-FFF2-40B4-BE49-F238E27FC236}">
                <a16:creationId xmlns:a16="http://schemas.microsoft.com/office/drawing/2014/main" id="{70FB479E-5E06-F833-ACC0-DF4277AA869F}"/>
              </a:ext>
            </a:extLst>
          </p:cNvPr>
          <p:cNvSpPr>
            <a:spLocks noChangeArrowheads="1"/>
          </p:cNvSpPr>
          <p:nvPr/>
        </p:nvSpPr>
        <p:spPr bwMode="auto">
          <a:xfrm>
            <a:off x="643570" y="1253729"/>
            <a:ext cx="10904859"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dirty="0">
                <a:latin typeface="Times New Roman"/>
                <a:cs typeface="Times New Roman"/>
              </a:rPr>
              <a:t>Primary Goal:</a:t>
            </a:r>
            <a:r>
              <a:rPr lang="en-US" dirty="0">
                <a:latin typeface="Times New Roman"/>
                <a:cs typeface="Times New Roman"/>
              </a:rPr>
              <a:t> To enable organizations to quickly and easily analyze consolidated business data from all their operational systems (e.g., POS, CRM, Inventory).</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Key Roles:</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a:cs typeface="Times New Roman"/>
              </a:rPr>
              <a:t>Crucial for Business Intelligence (BI), analytics, and reporting.</a:t>
            </a:r>
          </a:p>
          <a:p>
            <a:pPr marL="742950" lvl="1" indent="-285750">
              <a:buFont typeface="Arial" panose="020B0604020202020204" pitchFamily="34" charset="0"/>
              <a:buChar char="•"/>
            </a:pPr>
            <a:r>
              <a:rPr lang="en-US" dirty="0">
                <a:latin typeface="Times New Roman"/>
                <a:cs typeface="Times New Roman"/>
              </a:rPr>
              <a:t>Prepares data for Machine Learning (ML) models.</a:t>
            </a:r>
          </a:p>
          <a:p>
            <a:pPr marL="742950" lvl="1" indent="-285750">
              <a:buFont typeface="Arial" panose="020B0604020202020204" pitchFamily="34" charset="0"/>
              <a:buChar char="•"/>
            </a:pPr>
            <a:r>
              <a:rPr lang="en-US" dirty="0">
                <a:latin typeface="Times New Roman"/>
                <a:cs typeface="Times New Roman"/>
              </a:rPr>
              <a:t>Supports modern uses for unstructured data (images, text) and AI.</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What it unlocks:</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Analysis of large data volumes.</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Ability to analyze trends over time (historical data).</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Answers complex questions that transactional databases can't handle (e.g., "Total revenue by salesperson, by month, for each product category").</a:t>
            </a:r>
          </a:p>
        </p:txBody>
      </p:sp>
    </p:spTree>
    <p:extLst>
      <p:ext uri="{BB962C8B-B14F-4D97-AF65-F5344CB8AC3E}">
        <p14:creationId xmlns:p14="http://schemas.microsoft.com/office/powerpoint/2010/main" val="2352634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50394-6953-4A96-DCE2-8D656454AD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A9BA84-3FC2-42F5-0841-CCF0BE81244E}"/>
              </a:ext>
            </a:extLst>
          </p:cNvPr>
          <p:cNvSpPr>
            <a:spLocks noGrp="1"/>
          </p:cNvSpPr>
          <p:nvPr>
            <p:ph type="title"/>
          </p:nvPr>
        </p:nvSpPr>
        <p:spPr>
          <a:xfrm>
            <a:off x="643570" y="569181"/>
            <a:ext cx="10904859" cy="440488"/>
          </a:xfrm>
        </p:spPr>
        <p:txBody>
          <a:bodyPr/>
          <a:lstStyle/>
          <a:p>
            <a:r>
              <a:rPr lang="en-US" sz="2800" dirty="0">
                <a:latin typeface="Times New Roman" panose="02020603050405020304" pitchFamily="18" charset="0"/>
                <a:cs typeface="Times New Roman" panose="02020603050405020304" pitchFamily="18" charset="0"/>
              </a:rPr>
              <a:t>Tiers in Data Warehouse Architecture</a:t>
            </a:r>
            <a:endParaRPr lang="en-US" sz="2900" dirty="0">
              <a:latin typeface="Times New Roman" panose="02020603050405020304" pitchFamily="18" charset="0"/>
              <a:cs typeface="Times New Roman" panose="02020603050405020304" pitchFamily="18" charset="0"/>
            </a:endParaRPr>
          </a:p>
        </p:txBody>
      </p:sp>
      <p:sp>
        <p:nvSpPr>
          <p:cNvPr id="7" name="Rectangle 1">
            <a:extLst>
              <a:ext uri="{FF2B5EF4-FFF2-40B4-BE49-F238E27FC236}">
                <a16:creationId xmlns:a16="http://schemas.microsoft.com/office/drawing/2014/main" id="{99C7AA17-AF52-781C-071D-EF85CD395643}"/>
              </a:ext>
            </a:extLst>
          </p:cNvPr>
          <p:cNvSpPr>
            <a:spLocks noChangeArrowheads="1"/>
          </p:cNvSpPr>
          <p:nvPr/>
        </p:nvSpPr>
        <p:spPr bwMode="auto">
          <a:xfrm>
            <a:off x="643569" y="1016801"/>
            <a:ext cx="1090485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latin typeface="Times New Roman" panose="02020603050405020304" pitchFamily="18" charset="0"/>
                <a:cs typeface="Times New Roman" panose="02020603050405020304" pitchFamily="18" charset="0"/>
              </a:rPr>
              <a:t>Data warehouse architectures vary in complexity. The "tiers" refer to the separation of components.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Single-Tier: </a:t>
            </a:r>
            <a:r>
              <a:rPr lang="en-US" dirty="0">
                <a:latin typeface="Times New Roman" panose="02020603050405020304" pitchFamily="18" charset="0"/>
                <a:cs typeface="Times New Roman" panose="02020603050405020304" pitchFamily="18" charset="0"/>
              </a:rPr>
              <a:t>The simplest form. The data warehouse is a single, centralized repository for both data and analysis.</a:t>
            </a:r>
          </a:p>
          <a:p>
            <a:pPr marL="285750"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a:cs typeface="Times New Roman"/>
              </a:rPr>
              <a:t>Two-Tier: </a:t>
            </a:r>
            <a:r>
              <a:rPr lang="en-US" dirty="0">
                <a:latin typeface="Times New Roman"/>
                <a:cs typeface="Times New Roman"/>
              </a:rPr>
              <a:t>Separates the source systems from the data warehouse. Offers better scalability and performance than a single-tier model.</a:t>
            </a:r>
          </a:p>
          <a:p>
            <a:pPr marL="285750"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Three-Tier: </a:t>
            </a:r>
            <a:r>
              <a:rPr lang="en-US" dirty="0">
                <a:latin typeface="Times New Roman" panose="02020603050405020304" pitchFamily="18" charset="0"/>
                <a:cs typeface="Times New Roman" panose="02020603050405020304" pitchFamily="18" charset="0"/>
              </a:rPr>
              <a:t>The most common and complex architecture. Provides the highest performance and scalability.</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73169C68-B532-2BF0-0ED5-886B5A9C0052}"/>
              </a:ext>
            </a:extLst>
          </p:cNvPr>
          <p:cNvSpPr>
            <a:spLocks noChangeArrowheads="1"/>
          </p:cNvSpPr>
          <p:nvPr/>
        </p:nvSpPr>
        <p:spPr bwMode="auto">
          <a:xfrm>
            <a:off x="643569" y="3431958"/>
            <a:ext cx="1090485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latin typeface="Times New Roman" panose="02020603050405020304" pitchFamily="18" charset="0"/>
                <a:cs typeface="Times New Roman" panose="02020603050405020304" pitchFamily="18" charset="0"/>
              </a:rPr>
              <a:t>This model separates the system into three distinct logical layers.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Tier 1: Bottom Tier (Data): </a:t>
            </a:r>
            <a:r>
              <a:rPr lang="en-US" dirty="0">
                <a:latin typeface="Times New Roman" panose="02020603050405020304" pitchFamily="18" charset="0"/>
                <a:cs typeface="Times New Roman" panose="02020603050405020304" pitchFamily="18" charset="0"/>
              </a:rPr>
              <a:t>Consists of the data sources, data ingestion/extraction tools, and the data warehouse database itself (where data is stored).</a:t>
            </a:r>
          </a:p>
          <a:p>
            <a:r>
              <a:rPr lang="en-US" b="1" dirty="0">
                <a:latin typeface="Times New Roman" panose="02020603050405020304" pitchFamily="18" charset="0"/>
                <a:cs typeface="Times New Roman" panose="02020603050405020304" pitchFamily="18" charset="0"/>
              </a:rPr>
              <a:t>Tier 2: Middle Tier (Analysis): </a:t>
            </a:r>
            <a:endParaRPr lang="en-US" dirty="0">
              <a:latin typeface="Times New Roman" panose="02020603050405020304" pitchFamily="18" charset="0"/>
              <a:cs typeface="Times New Roman" panose="02020603050405020304" pitchFamily="18" charset="0"/>
            </a:endParaRPr>
          </a:p>
          <a:p>
            <a:pPr lvl="1"/>
            <a:r>
              <a:rPr lang="en-US" dirty="0">
                <a:latin typeface="Times New Roman"/>
                <a:cs typeface="Times New Roman"/>
              </a:rPr>
              <a:t>The Online Analytical Processing (OLAP) server.</a:t>
            </a:r>
          </a:p>
          <a:p>
            <a:pPr lvl="1"/>
            <a:r>
              <a:rPr lang="en-US" dirty="0">
                <a:latin typeface="Times New Roman" panose="02020603050405020304" pitchFamily="18" charset="0"/>
                <a:cs typeface="Times New Roman" panose="02020603050405020304" pitchFamily="18" charset="0"/>
              </a:rPr>
              <a:t>This is the "engine" that transforms the data and makes it available for complex querying and analysis.</a:t>
            </a:r>
          </a:p>
          <a:p>
            <a:r>
              <a:rPr lang="en-US" b="1" dirty="0">
                <a:latin typeface="Times New Roman" panose="02020603050405020304" pitchFamily="18" charset="0"/>
                <a:cs typeface="Times New Roman" panose="02020603050405020304" pitchFamily="18" charset="0"/>
              </a:rPr>
              <a:t>Tier 3: Top Tier (Presentation)</a:t>
            </a:r>
            <a:endParaRPr lang="en-US" dirty="0">
              <a:latin typeface="Times New Roman" panose="02020603050405020304" pitchFamily="18" charset="0"/>
              <a:cs typeface="Times New Roman" panose="02020603050405020304" pitchFamily="18" charset="0"/>
            </a:endParaRPr>
          </a:p>
          <a:p>
            <a:pPr lvl="1"/>
            <a:r>
              <a:rPr lang="en-US" dirty="0">
                <a:latin typeface="Times New Roman"/>
                <a:cs typeface="Times New Roman"/>
              </a:rPr>
              <a:t>The front-end client layer.</a:t>
            </a:r>
          </a:p>
          <a:p>
            <a:pPr lvl="1"/>
            <a:r>
              <a:rPr lang="en-US" dirty="0">
                <a:latin typeface="Times New Roman" panose="02020603050405020304" pitchFamily="18" charset="0"/>
                <a:cs typeface="Times New Roman" panose="02020603050405020304" pitchFamily="18" charset="0"/>
              </a:rPr>
              <a:t>This is what the user sees: BI tools, dashboards, reporting, and analysis tools.</a:t>
            </a:r>
          </a:p>
        </p:txBody>
      </p:sp>
    </p:spTree>
    <p:extLst>
      <p:ext uri="{BB962C8B-B14F-4D97-AF65-F5344CB8AC3E}">
        <p14:creationId xmlns:p14="http://schemas.microsoft.com/office/powerpoint/2010/main" val="755468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8F239-2967-CF7B-54EE-DA6B091F61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A5BFD8-4B70-69F8-A017-68A3AEC7986E}"/>
              </a:ext>
            </a:extLst>
          </p:cNvPr>
          <p:cNvSpPr>
            <a:spLocks noGrp="1"/>
          </p:cNvSpPr>
          <p:nvPr>
            <p:ph type="title"/>
          </p:nvPr>
        </p:nvSpPr>
        <p:spPr>
          <a:xfrm>
            <a:off x="643570" y="569181"/>
            <a:ext cx="10904859" cy="440488"/>
          </a:xfrm>
        </p:spPr>
        <p:txBody>
          <a:bodyPr/>
          <a:lstStyle/>
          <a:p>
            <a:r>
              <a:rPr lang="en-US" sz="2800" dirty="0">
                <a:latin typeface="Times New Roman" panose="02020603050405020304" pitchFamily="18" charset="0"/>
                <a:cs typeface="Times New Roman" panose="02020603050405020304" pitchFamily="18" charset="0"/>
              </a:rPr>
              <a:t>The Conceptual Layers (Data Flow)</a:t>
            </a:r>
            <a:endParaRPr lang="en-US" sz="2900" dirty="0">
              <a:latin typeface="Times New Roman" panose="02020603050405020304" pitchFamily="18" charset="0"/>
              <a:cs typeface="Times New Roman" panose="02020603050405020304" pitchFamily="18" charset="0"/>
            </a:endParaRPr>
          </a:p>
        </p:txBody>
      </p:sp>
      <p:sp>
        <p:nvSpPr>
          <p:cNvPr id="7" name="Rectangle 1">
            <a:extLst>
              <a:ext uri="{FF2B5EF4-FFF2-40B4-BE49-F238E27FC236}">
                <a16:creationId xmlns:a16="http://schemas.microsoft.com/office/drawing/2014/main" id="{F466D552-34B0-F95C-C212-1221D338F31D}"/>
              </a:ext>
            </a:extLst>
          </p:cNvPr>
          <p:cNvSpPr>
            <a:spLocks noChangeArrowheads="1"/>
          </p:cNvSpPr>
          <p:nvPr/>
        </p:nvSpPr>
        <p:spPr bwMode="auto">
          <a:xfrm>
            <a:off x="643569" y="1206492"/>
            <a:ext cx="1090485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latin typeface="Times New Roman" panose="02020603050405020304" pitchFamily="18" charset="0"/>
                <a:cs typeface="Times New Roman" panose="02020603050405020304" pitchFamily="18" charset="0"/>
              </a:rPr>
              <a:t>This describes the </a:t>
            </a:r>
            <a:r>
              <a:rPr lang="en-US" i="1" dirty="0">
                <a:latin typeface="Times New Roman" panose="02020603050405020304" pitchFamily="18" charset="0"/>
                <a:cs typeface="Times New Roman" panose="02020603050405020304" pitchFamily="18" charset="0"/>
              </a:rPr>
              <a:t>journey</a:t>
            </a:r>
            <a:r>
              <a:rPr lang="en-US" dirty="0">
                <a:latin typeface="Times New Roman" panose="02020603050405020304" pitchFamily="18" charset="0"/>
                <a:cs typeface="Times New Roman" panose="02020603050405020304" pitchFamily="18" charset="0"/>
              </a:rPr>
              <a:t> of the data from raw to ready.</a:t>
            </a:r>
          </a:p>
          <a:p>
            <a:endParaRPr lang="en-US" dirty="0">
              <a:latin typeface="Times New Roman" panose="02020603050405020304" pitchFamily="18" charset="0"/>
              <a:cs typeface="Times New Roman" panose="02020603050405020304" pitchFamily="18" charset="0"/>
            </a:endParaRPr>
          </a:p>
          <a:p>
            <a:pPr marL="342900" indent="-342900">
              <a:buAutoNum type="arabicPeriod"/>
            </a:pPr>
            <a:r>
              <a:rPr lang="en-US" b="1" dirty="0">
                <a:latin typeface="Times New Roman" panose="02020603050405020304" pitchFamily="18" charset="0"/>
                <a:cs typeface="Times New Roman" panose="02020603050405020304" pitchFamily="18" charset="0"/>
              </a:rPr>
              <a:t>Source Layer: </a:t>
            </a:r>
            <a:r>
              <a:rPr lang="en-US" dirty="0">
                <a:latin typeface="Times New Roman" panose="02020603050405020304" pitchFamily="18" charset="0"/>
                <a:cs typeface="Times New Roman" panose="02020603050405020304" pitchFamily="18" charset="0"/>
              </a:rPr>
              <a:t>The foundation. The entry point for all raw data from systems like CRM, ERP, POS, etc.</a:t>
            </a:r>
          </a:p>
          <a:p>
            <a:endParaRPr lang="en-US" dirty="0">
              <a:latin typeface="Times New Roman" panose="02020603050405020304" pitchFamily="18" charset="0"/>
              <a:cs typeface="Times New Roman" panose="02020603050405020304" pitchFamily="18" charset="0"/>
            </a:endParaRPr>
          </a:p>
          <a:p>
            <a:r>
              <a:rPr lang="en-US" b="1" dirty="0">
                <a:latin typeface="Times New Roman"/>
                <a:cs typeface="Times New Roman"/>
              </a:rPr>
              <a:t>2. Staging Layer: </a:t>
            </a:r>
            <a:r>
              <a:rPr lang="en-US" dirty="0">
                <a:latin typeface="Times New Roman"/>
                <a:cs typeface="Times New Roman"/>
              </a:rPr>
              <a:t>A temporary buffer where data is stored </a:t>
            </a:r>
            <a:r>
              <a:rPr lang="en-US" i="1" dirty="0">
                <a:latin typeface="Times New Roman"/>
                <a:cs typeface="Times New Roman"/>
              </a:rPr>
              <a:t>before</a:t>
            </a:r>
            <a:r>
              <a:rPr lang="en-US" dirty="0">
                <a:latin typeface="Times New Roman"/>
                <a:cs typeface="Times New Roman"/>
              </a:rPr>
              <a:t> going into the warehouse. This is where data is consolidated, cleaned, and transformed.</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3. Warehouse Layer: </a:t>
            </a:r>
            <a:r>
              <a:rPr lang="en-US" dirty="0">
                <a:latin typeface="Times New Roman" panose="02020603050405020304" pitchFamily="18" charset="0"/>
                <a:cs typeface="Times New Roman" panose="02020603050405020304" pitchFamily="18" charset="0"/>
              </a:rPr>
              <a:t>The "single source of truth." This is where the processed, cleaned, and structured data is stored for long-term use and analysis.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4. Consumption Layer: </a:t>
            </a:r>
            <a:r>
              <a:rPr lang="en-US" dirty="0">
                <a:latin typeface="Times New Roman" panose="02020603050405020304" pitchFamily="18" charset="0"/>
                <a:cs typeface="Times New Roman" panose="02020603050405020304" pitchFamily="18" charset="0"/>
              </a:rPr>
              <a:t>Makes the data accessible to business users. This layer includes BI tools, dashboards, and APIs that provide a user-friendly interface.</a:t>
            </a:r>
          </a:p>
        </p:txBody>
      </p:sp>
    </p:spTree>
    <p:extLst>
      <p:ext uri="{BB962C8B-B14F-4D97-AF65-F5344CB8AC3E}">
        <p14:creationId xmlns:p14="http://schemas.microsoft.com/office/powerpoint/2010/main" val="2407216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7BC68-6A75-5F50-A6BE-F1C4A1A799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6A16EF-859F-965D-4612-FB593435111D}"/>
              </a:ext>
            </a:extLst>
          </p:cNvPr>
          <p:cNvSpPr>
            <a:spLocks noGrp="1"/>
          </p:cNvSpPr>
          <p:nvPr>
            <p:ph type="title"/>
          </p:nvPr>
        </p:nvSpPr>
        <p:spPr>
          <a:xfrm>
            <a:off x="643570" y="569181"/>
            <a:ext cx="10904859" cy="440488"/>
          </a:xfrm>
        </p:spPr>
        <p:txBody>
          <a:bodyPr/>
          <a:lstStyle/>
          <a:p>
            <a:r>
              <a:rPr lang="en-US" sz="2900" dirty="0">
                <a:latin typeface="Times New Roman" panose="02020603050405020304" pitchFamily="18" charset="0"/>
                <a:cs typeface="Times New Roman" panose="02020603050405020304" pitchFamily="18" charset="0"/>
              </a:rPr>
              <a:t>Top Down and Bottom Up Approach</a:t>
            </a:r>
          </a:p>
        </p:txBody>
      </p:sp>
      <p:sp>
        <p:nvSpPr>
          <p:cNvPr id="7" name="Rectangle 1">
            <a:extLst>
              <a:ext uri="{FF2B5EF4-FFF2-40B4-BE49-F238E27FC236}">
                <a16:creationId xmlns:a16="http://schemas.microsoft.com/office/drawing/2014/main" id="{BB28E9CD-4899-405C-4440-B092C524D2F8}"/>
              </a:ext>
            </a:extLst>
          </p:cNvPr>
          <p:cNvSpPr>
            <a:spLocks noChangeArrowheads="1"/>
          </p:cNvSpPr>
          <p:nvPr/>
        </p:nvSpPr>
        <p:spPr bwMode="auto">
          <a:xfrm>
            <a:off x="643569" y="1028343"/>
            <a:ext cx="10904859"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latin typeface="Times New Roman" panose="02020603050405020304" pitchFamily="18" charset="0"/>
                <a:cs typeface="Times New Roman" panose="02020603050405020304" pitchFamily="18" charset="0"/>
              </a:rPr>
              <a:t>Two pioneers, Bill Inmon and Ralph Kimball, proposed different (and competing) approaches to building a data warehouse.</a:t>
            </a:r>
          </a:p>
          <a:p>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1. </a:t>
            </a:r>
            <a:r>
              <a:rPr lang="en-US" b="1" dirty="0">
                <a:latin typeface="Times New Roman" panose="02020603050405020304" pitchFamily="18" charset="0"/>
                <a:cs typeface="Times New Roman" panose="02020603050405020304" pitchFamily="18" charset="0"/>
              </a:rPr>
              <a:t>The Inmon Approach (Top-Down)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Start by building a single, centralized, enterprise-wide data warehouse. This is the "single source of truth."</a:t>
            </a:r>
          </a:p>
          <a:p>
            <a:r>
              <a:rPr lang="en-US" dirty="0">
                <a:latin typeface="Times New Roman"/>
                <a:cs typeface="Times New Roman"/>
              </a:rPr>
              <a:t>Data is highly normalized (minimized redundancy) in the central warehouse.</a:t>
            </a:r>
          </a:p>
          <a:p>
            <a:pPr marL="742950" lvl="1" indent="-285750">
              <a:buFont typeface="Arial" panose="020B0604020202020204" pitchFamily="34" charset="0"/>
              <a:buChar char="•"/>
            </a:pPr>
            <a:r>
              <a:rPr lang="en-US" dirty="0">
                <a:latin typeface="Times New Roman"/>
                <a:cs typeface="Times New Roman"/>
              </a:rPr>
              <a:t>Pull data from all sources into the central DW.</a:t>
            </a:r>
          </a:p>
          <a:p>
            <a:pPr marL="742950" lvl="1" indent="-285750">
              <a:buFont typeface="Arial" panose="020B0604020202020204" pitchFamily="34" charset="0"/>
              <a:buChar char="•"/>
            </a:pPr>
            <a:r>
              <a:rPr lang="en-US" dirty="0">
                <a:latin typeface="Times New Roman"/>
                <a:cs typeface="Times New Roman"/>
              </a:rPr>
              <a:t>Clean and normalize all enterprise data.</a:t>
            </a:r>
          </a:p>
          <a:p>
            <a:pPr marL="742950" lvl="1" indent="-285750">
              <a:buFont typeface="Arial" panose="020B0604020202020204" pitchFamily="34" charset="0"/>
              <a:buChar char="•"/>
            </a:pPr>
            <a:r>
              <a:rPr lang="en-US" dirty="0">
                <a:latin typeface="Times New Roman"/>
                <a:cs typeface="Times New Roman"/>
              </a:rPr>
              <a:t>Create smaller Data Marts (for specific departments) </a:t>
            </a:r>
            <a:r>
              <a:rPr lang="en-US" i="1" dirty="0">
                <a:latin typeface="Times New Roman"/>
                <a:cs typeface="Times New Roman"/>
              </a:rPr>
              <a:t>from</a:t>
            </a:r>
            <a:r>
              <a:rPr lang="en-US" dirty="0">
                <a:latin typeface="Times New Roman"/>
                <a:cs typeface="Times New Roman"/>
              </a:rPr>
              <a:t> the central warehouse.</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2. Kimball Approach (Bottom-Up)</a:t>
            </a:r>
            <a:endParaRPr lang="en-US" dirty="0">
              <a:latin typeface="Times New Roman" panose="02020603050405020304" pitchFamily="18" charset="0"/>
              <a:cs typeface="Times New Roman" panose="02020603050405020304" pitchFamily="18" charset="0"/>
            </a:endParaRPr>
          </a:p>
          <a:p>
            <a:r>
              <a:rPr lang="en-US" dirty="0">
                <a:latin typeface="Times New Roman"/>
                <a:cs typeface="Times New Roman"/>
              </a:rPr>
              <a:t>Start by building small, specialized databases (Data Marts) for individual departments (e.g., Sales, Marketing) to deliver value quickly.</a:t>
            </a:r>
          </a:p>
          <a:p>
            <a:r>
              <a:rPr lang="en-US" dirty="0">
                <a:latin typeface="Times New Roman"/>
                <a:cs typeface="Times New Roman"/>
              </a:rPr>
              <a:t>Uses a dimensional model (Star Schema). Data is denormalized (accepts some redundancy for speed).</a:t>
            </a:r>
          </a:p>
          <a:p>
            <a:pPr marL="742950" lvl="1" indent="-285750">
              <a:buFont typeface="Arial" panose="020B0604020202020204" pitchFamily="34" charset="0"/>
              <a:buChar char="•"/>
            </a:pPr>
            <a:r>
              <a:rPr lang="en-US" dirty="0">
                <a:latin typeface="Times New Roman"/>
                <a:cs typeface="Times New Roman"/>
              </a:rPr>
              <a:t>Build a Data Mart for the Sales team.</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Build a Data Mart for the Marketing team.</a:t>
            </a: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"Data Warehouse" becomes the </a:t>
            </a:r>
            <a:r>
              <a:rPr lang="en-US" i="1" dirty="0">
                <a:latin typeface="Times New Roman" panose="02020603050405020304" pitchFamily="18" charset="0"/>
                <a:cs typeface="Times New Roman" panose="02020603050405020304" pitchFamily="18" charset="0"/>
              </a:rPr>
              <a:t>combination</a:t>
            </a:r>
            <a:r>
              <a:rPr lang="en-US" dirty="0">
                <a:latin typeface="Times New Roman" panose="02020603050405020304" pitchFamily="18" charset="0"/>
                <a:cs typeface="Times New Roman" panose="02020603050405020304" pitchFamily="18" charset="0"/>
              </a:rPr>
              <a:t> of these integrated data marts.</a:t>
            </a:r>
          </a:p>
        </p:txBody>
      </p:sp>
    </p:spTree>
    <p:extLst>
      <p:ext uri="{BB962C8B-B14F-4D97-AF65-F5344CB8AC3E}">
        <p14:creationId xmlns:p14="http://schemas.microsoft.com/office/powerpoint/2010/main" val="159462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2E808-20AE-F9D5-40BE-6989C0D427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B91595-0CA7-5EE8-9D25-907B442729A7}"/>
              </a:ext>
            </a:extLst>
          </p:cNvPr>
          <p:cNvSpPr>
            <a:spLocks noGrp="1"/>
          </p:cNvSpPr>
          <p:nvPr>
            <p:ph type="title"/>
          </p:nvPr>
        </p:nvSpPr>
        <p:spPr>
          <a:xfrm>
            <a:off x="643570" y="569181"/>
            <a:ext cx="10904859" cy="440488"/>
          </a:xfrm>
        </p:spPr>
        <p:txBody>
          <a:bodyPr/>
          <a:lstStyle/>
          <a:p>
            <a:r>
              <a:rPr lang="en-IN" dirty="0">
                <a:latin typeface="Times New Roman" panose="02020603050405020304" pitchFamily="18" charset="0"/>
                <a:cs typeface="Times New Roman" panose="02020603050405020304" pitchFamily="18" charset="0"/>
              </a:rPr>
              <a:t>Structuring the data warehouse</a:t>
            </a:r>
            <a:endParaRPr lang="en-US" sz="2900" dirty="0">
              <a:latin typeface="Times New Roman" panose="02020603050405020304" pitchFamily="18" charset="0"/>
              <a:cs typeface="Times New Roman" panose="02020603050405020304" pitchFamily="18" charset="0"/>
            </a:endParaRPr>
          </a:p>
        </p:txBody>
      </p:sp>
      <p:sp>
        <p:nvSpPr>
          <p:cNvPr id="7" name="Rectangle 1">
            <a:extLst>
              <a:ext uri="{FF2B5EF4-FFF2-40B4-BE49-F238E27FC236}">
                <a16:creationId xmlns:a16="http://schemas.microsoft.com/office/drawing/2014/main" id="{BC8443CF-03C4-1EF0-12A5-3CA1FD84DDDB}"/>
              </a:ext>
            </a:extLst>
          </p:cNvPr>
          <p:cNvSpPr>
            <a:spLocks noChangeArrowheads="1"/>
          </p:cNvSpPr>
          <p:nvPr/>
        </p:nvSpPr>
        <p:spPr bwMode="auto">
          <a:xfrm>
            <a:off x="643569" y="1003840"/>
            <a:ext cx="10904859" cy="4613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dirty="0">
                <a:latin typeface="Times New Roman" panose="02020603050405020304" pitchFamily="18" charset="0"/>
                <a:cs typeface="Times New Roman" panose="02020603050405020304" pitchFamily="18" charset="0"/>
              </a:rPr>
              <a:t>These schemas act as a blueprint for how data will be stored and managed, including definitions of terms and relationships and their arrangement. Enterprises use three types of schema to structure a data warehouse. </a:t>
            </a:r>
            <a:endParaRPr lang="en-US"/>
          </a:p>
          <a:p>
            <a:pPr>
              <a:lnSpc>
                <a:spcPct val="150000"/>
              </a:lnSpc>
            </a:pP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Star schema :</a:t>
            </a:r>
            <a:r>
              <a:rPr lang="en-US" dirty="0">
                <a:latin typeface="Times New Roman" panose="02020603050405020304" pitchFamily="18" charset="0"/>
                <a:cs typeface="Times New Roman" panose="02020603050405020304" pitchFamily="18" charset="0"/>
              </a:rPr>
              <a:t>A star schema is a multidimensional data model used to organize data in a database so that it’s easy to understand and analyze. Star schemas enable users to slice and dice the data however they see fit, typically by joining two or more fact tables and dimension tables together. </a:t>
            </a:r>
          </a:p>
          <a:p>
            <a:pPr marL="285750" indent="-285750">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Snowflake schema: </a:t>
            </a:r>
            <a:r>
              <a:rPr lang="en-US" dirty="0">
                <a:latin typeface="Times New Roman" panose="02020603050405020304" pitchFamily="18" charset="0"/>
                <a:cs typeface="Times New Roman" panose="02020603050405020304" pitchFamily="18" charset="0"/>
              </a:rPr>
              <a:t>A snowflake schema is an extension of a star schema where dimension tables are broken down into subdimensions. This makes the data model more complex, but it can be easier for analysts to work with for certain data types.  </a:t>
            </a:r>
          </a:p>
          <a:p>
            <a:pPr marL="285750" indent="-285750">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9549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D0D79-F28E-B31C-5975-A0D3CC86F3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E059C6-85BA-4084-1DF2-45B8E4F56CF2}"/>
              </a:ext>
            </a:extLst>
          </p:cNvPr>
          <p:cNvSpPr>
            <a:spLocks noGrp="1"/>
          </p:cNvSpPr>
          <p:nvPr>
            <p:ph type="title"/>
          </p:nvPr>
        </p:nvSpPr>
        <p:spPr>
          <a:xfrm>
            <a:off x="1019985" y="1784818"/>
            <a:ext cx="10532918" cy="1292678"/>
          </a:xfrm>
        </p:spPr>
        <p:txBody>
          <a:bodyPr>
            <a:normAutofit fontScale="90000"/>
          </a:bodyPr>
          <a:lstStyle/>
          <a:p>
            <a:pPr algn="l"/>
            <a:r>
              <a:rPr lang="en-US" dirty="0">
                <a:latin typeface="Times New Roman" panose="02020603050405020304" pitchFamily="18" charset="0"/>
                <a:cs typeface="Times New Roman" panose="02020603050405020304" pitchFamily="18" charset="0"/>
              </a:rPr>
              <a:t>Need for Data Warehousing in organizations</a:t>
            </a:r>
          </a:p>
        </p:txBody>
      </p:sp>
    </p:spTree>
    <p:extLst>
      <p:ext uri="{BB962C8B-B14F-4D97-AF65-F5344CB8AC3E}">
        <p14:creationId xmlns:p14="http://schemas.microsoft.com/office/powerpoint/2010/main" val="660563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E8B9A-5321-64EE-E38E-94B4DCFAF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F9DC04-8740-8404-A7C0-372D3B8AA28F}"/>
              </a:ext>
            </a:extLst>
          </p:cNvPr>
          <p:cNvSpPr>
            <a:spLocks noGrp="1"/>
          </p:cNvSpPr>
          <p:nvPr>
            <p:ph type="title"/>
          </p:nvPr>
        </p:nvSpPr>
        <p:spPr>
          <a:xfrm>
            <a:off x="597460" y="601195"/>
            <a:ext cx="10807652" cy="440488"/>
          </a:xfrm>
        </p:spPr>
        <p:txBody>
          <a:bodyPr>
            <a:normAutofit/>
          </a:bodyPr>
          <a:lstStyle/>
          <a:p>
            <a:r>
              <a:rPr lang="en-US" dirty="0">
                <a:latin typeface="Times New Roman" panose="02020603050405020304" pitchFamily="18" charset="0"/>
                <a:cs typeface="Times New Roman" panose="02020603050405020304" pitchFamily="18" charset="0"/>
              </a:rPr>
              <a:t>Why Do We Need a Data Warehouse?</a:t>
            </a:r>
          </a:p>
        </p:txBody>
      </p:sp>
      <p:sp>
        <p:nvSpPr>
          <p:cNvPr id="9" name="TextBox 8">
            <a:extLst>
              <a:ext uri="{FF2B5EF4-FFF2-40B4-BE49-F238E27FC236}">
                <a16:creationId xmlns:a16="http://schemas.microsoft.com/office/drawing/2014/main" id="{1CAD545F-FFEA-90CD-9D29-435F86161537}"/>
              </a:ext>
            </a:extLst>
          </p:cNvPr>
          <p:cNvSpPr txBox="1"/>
          <p:nvPr/>
        </p:nvSpPr>
        <p:spPr>
          <a:xfrm>
            <a:off x="706768" y="1159639"/>
            <a:ext cx="10589035" cy="2120068"/>
          </a:xfrm>
          <a:prstGeom prst="rect">
            <a:avLst/>
          </a:prstGeom>
          <a:noFill/>
        </p:spPr>
        <p:txBody>
          <a:bodyPr wrap="square">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Organizations generate large volumes of data across departments like sales, HR, marketing, and finance.</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data often exists in different formats and systems, making it difficult to analyze.</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Data Warehouse provides a centralized repository to integrate and organize data from multiple sources.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Ensures data consistency, supports historical trend analysis, and improves decision-making.</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Also reduces the burden on day-to-day operational systems (OLTP).</a:t>
            </a:r>
          </a:p>
        </p:txBody>
      </p:sp>
      <p:sp>
        <p:nvSpPr>
          <p:cNvPr id="3" name="TextBox 2">
            <a:extLst>
              <a:ext uri="{FF2B5EF4-FFF2-40B4-BE49-F238E27FC236}">
                <a16:creationId xmlns:a16="http://schemas.microsoft.com/office/drawing/2014/main" id="{C6FE7D75-055E-6575-A3C9-097911874B65}"/>
              </a:ext>
            </a:extLst>
          </p:cNvPr>
          <p:cNvSpPr txBox="1"/>
          <p:nvPr/>
        </p:nvSpPr>
        <p:spPr>
          <a:xfrm>
            <a:off x="706768" y="3267771"/>
            <a:ext cx="8499986" cy="3505062"/>
          </a:xfrm>
          <a:prstGeom prst="rect">
            <a:avLst/>
          </a:prstGeom>
          <a:noFill/>
        </p:spPr>
        <p:txBody>
          <a:bodyPr wrap="square">
            <a:spAutoFit/>
          </a:bodyPr>
          <a:lstStyle/>
          <a:p>
            <a:pPr lvl="0" eaLnBrk="0" fontAlgn="base" hangingPunct="0">
              <a:lnSpc>
                <a:spcPct val="150000"/>
              </a:lnSpc>
              <a:spcBef>
                <a:spcPct val="0"/>
              </a:spcBef>
              <a:spcAft>
                <a:spcPct val="0"/>
              </a:spcAft>
            </a:pPr>
            <a:r>
              <a:rPr lang="en-US" sz="2400" b="1" dirty="0">
                <a:latin typeface="Times New Roman" panose="02020603050405020304" pitchFamily="18" charset="0"/>
                <a:cs typeface="Times New Roman" panose="02020603050405020304" pitchFamily="18" charset="0"/>
              </a:rPr>
              <a:t>How Data Warehousing Supports Organizations?</a:t>
            </a:r>
            <a:endParaRPr lang="en-US" altLang="en-US" sz="2400" b="1" dirty="0">
              <a:latin typeface="Times New Roman" panose="02020603050405020304" pitchFamily="18" charset="0"/>
              <a:cs typeface="Times New Roman" panose="02020603050405020304" pitchFamily="18" charset="0"/>
            </a:endParaRP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Enables accurate forecasting and strategic planning.</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Improves Business Intelligence (BI) and reporting efficiency.</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Helps track customer behavior and market trends effectively.</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Ensures data reliability, accuracy, and governance.</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Serves as a foundation for AI, Machine Learning, and Predictive Analytics.</a:t>
            </a:r>
          </a:p>
          <a:p>
            <a:pPr marL="285750" lvl="0" indent="-285750"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Makes organizations more data-driven, efficient, and competitive.</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3251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C3BC3-9C7B-FE50-F3E5-8E69CA871CA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Need 1: Creating a Single Source of Truth (SSOT)</a:t>
            </a:r>
          </a:p>
        </p:txBody>
      </p:sp>
      <p:sp>
        <p:nvSpPr>
          <p:cNvPr id="3" name="Text Placeholder 2">
            <a:extLst>
              <a:ext uri="{FF2B5EF4-FFF2-40B4-BE49-F238E27FC236}">
                <a16:creationId xmlns:a16="http://schemas.microsoft.com/office/drawing/2014/main" id="{255F325D-0B88-F351-29D1-2E6B8A804AAA}"/>
              </a:ext>
            </a:extLst>
          </p:cNvPr>
          <p:cNvSpPr>
            <a:spLocks noGrp="1"/>
          </p:cNvSpPr>
          <p:nvPr>
            <p:ph type="body" sz="quarter" idx="10"/>
          </p:nvPr>
        </p:nvSpPr>
        <p:spPr>
          <a:xfrm>
            <a:off x="535257" y="1012185"/>
            <a:ext cx="11121486" cy="4394744"/>
          </a:xfrm>
        </p:spPr>
        <p:txBody>
          <a:bodyPr vert="horz" lIns="91440" tIns="45720" rIns="91440" bIns="45720" rtlCol="0" anchor="t">
            <a:noAutofit/>
          </a:bodyPr>
          <a:lstStyle/>
          <a:p>
            <a:pPr marL="0" indent="0">
              <a:lnSpc>
                <a:spcPct val="100000"/>
              </a:lnSpc>
              <a:buNone/>
            </a:pPr>
            <a:r>
              <a:rPr lang="en-US" sz="1800" dirty="0">
                <a:latin typeface="Times New Roman" panose="02020603050405020304" pitchFamily="18" charset="0"/>
                <a:cs typeface="Times New Roman" panose="02020603050405020304" pitchFamily="18" charset="0"/>
              </a:rPr>
              <a:t>This is the most fundamental need for a data warehouse.</a:t>
            </a:r>
          </a:p>
          <a:p>
            <a:pPr marL="0" indent="0">
              <a:lnSpc>
                <a:spcPct val="100000"/>
              </a:lnSpc>
              <a:buNone/>
            </a:pPr>
            <a:r>
              <a:rPr lang="en-US" sz="1800" b="1" dirty="0">
                <a:latin typeface="Times New Roman" panose="02020603050405020304" pitchFamily="18" charset="0"/>
                <a:cs typeface="Times New Roman" panose="02020603050405020304" pitchFamily="18" charset="0"/>
              </a:rPr>
              <a:t>The Problem:</a:t>
            </a:r>
            <a:endParaRPr lang="en-US" sz="1800" dirty="0">
              <a:latin typeface="Times New Roman" panose="02020603050405020304" pitchFamily="18" charset="0"/>
              <a:cs typeface="Times New Roman" panose="02020603050405020304" pitchFamily="18" charset="0"/>
            </a:endParaRPr>
          </a:p>
          <a:p>
            <a:pPr marL="598805" lvl="1" indent="-243205">
              <a:lnSpc>
                <a:spcPct val="100000"/>
              </a:lnSpc>
            </a:pPr>
            <a:r>
              <a:rPr lang="en-US" sz="1800" dirty="0">
                <a:latin typeface="Times New Roman" panose="02020603050405020304" pitchFamily="18" charset="0"/>
                <a:cs typeface="Times New Roman" panose="02020603050405020304" pitchFamily="18" charset="0"/>
              </a:rPr>
              <a:t>The Marketing team says they generated 1,000 leads last month.</a:t>
            </a:r>
          </a:p>
          <a:p>
            <a:pPr marL="598805" lvl="1" indent="-243205">
              <a:lnSpc>
                <a:spcPct val="100000"/>
              </a:lnSpc>
            </a:pPr>
            <a:r>
              <a:rPr lang="en-US" sz="1800" dirty="0">
                <a:latin typeface="Times New Roman" panose="02020603050405020304" pitchFamily="18" charset="0"/>
                <a:cs typeface="Times New Roman" panose="02020603050405020304" pitchFamily="18" charset="0"/>
              </a:rPr>
              <a:t>The Sales team says they only received 800 leads from Marketing.</a:t>
            </a:r>
          </a:p>
          <a:p>
            <a:pPr marL="0" indent="0">
              <a:lnSpc>
                <a:spcPct val="100000"/>
              </a:lnSpc>
              <a:buNone/>
            </a:pPr>
            <a:r>
              <a:rPr lang="en-US" sz="1800" b="1" dirty="0">
                <a:latin typeface="Times New Roman" panose="02020603050405020304" pitchFamily="18" charset="0"/>
                <a:cs typeface="Times New Roman" panose="02020603050405020304" pitchFamily="18" charset="0"/>
              </a:rPr>
              <a:t>Who is right?</a:t>
            </a:r>
            <a:r>
              <a:rPr lang="en-US" sz="1800" dirty="0">
                <a:latin typeface="Times New Roman" panose="02020603050405020304" pitchFamily="18" charset="0"/>
                <a:cs typeface="Times New Roman" panose="02020603050405020304" pitchFamily="18" charset="0"/>
              </a:rPr>
              <a:t> </a:t>
            </a:r>
          </a:p>
          <a:p>
            <a:pPr marL="0" indent="0">
              <a:lnSpc>
                <a:spcPct val="100000"/>
              </a:lnSpc>
              <a:buNone/>
            </a:pPr>
            <a:r>
              <a:rPr lang="en-US" sz="1800" dirty="0">
                <a:latin typeface="Times New Roman" panose="02020603050405020304" pitchFamily="18" charset="0"/>
                <a:cs typeface="Times New Roman" panose="02020603050405020304" pitchFamily="18" charset="0"/>
              </a:rPr>
              <a:t> The business can't move forward if it can't agree on basic facts.</a:t>
            </a:r>
          </a:p>
          <a:p>
            <a:pPr marL="0" indent="0">
              <a:lnSpc>
                <a:spcPct val="100000"/>
              </a:lnSpc>
              <a:buNone/>
            </a:pPr>
            <a:r>
              <a:rPr lang="en-US" sz="1800" b="1" dirty="0">
                <a:latin typeface="Times New Roman" panose="02020603050405020304" pitchFamily="18" charset="0"/>
                <a:cs typeface="Times New Roman" panose="02020603050405020304" pitchFamily="18" charset="0"/>
              </a:rPr>
              <a:t>The Data Warehouse Solution:</a:t>
            </a:r>
            <a:endParaRPr lang="en-US" sz="1800" dirty="0">
              <a:latin typeface="Times New Roman" panose="02020603050405020304" pitchFamily="18" charset="0"/>
              <a:cs typeface="Times New Roman" panose="02020603050405020304" pitchFamily="18" charset="0"/>
            </a:endParaRPr>
          </a:p>
          <a:p>
            <a:pPr marL="598805" lvl="1" indent="-243205">
              <a:lnSpc>
                <a:spcPct val="100000"/>
              </a:lnSpc>
            </a:pPr>
            <a:r>
              <a:rPr lang="en-US" sz="1800" dirty="0">
                <a:latin typeface="Times New Roman" panose="02020603050405020304" pitchFamily="18" charset="0"/>
                <a:cs typeface="Times New Roman" panose="02020603050405020304" pitchFamily="18" charset="0"/>
              </a:rPr>
              <a:t>The DW pulls lead data from both Marketing and Sales systems.</a:t>
            </a:r>
          </a:p>
          <a:p>
            <a:pPr marL="598805" lvl="1" indent="-243205">
              <a:lnSpc>
                <a:spcPct val="100000"/>
              </a:lnSpc>
            </a:pPr>
            <a:r>
              <a:rPr lang="en-US" sz="1800" dirty="0">
                <a:latin typeface="Times New Roman" panose="02020603050405020304" pitchFamily="18" charset="0"/>
                <a:cs typeface="Times New Roman" panose="02020603050405020304" pitchFamily="18" charset="0"/>
              </a:rPr>
              <a:t>It applies a standard, agreed-upon definition of what a "lead" is.</a:t>
            </a:r>
          </a:p>
          <a:p>
            <a:pPr marL="598805" lvl="1" indent="-243205">
              <a:lnSpc>
                <a:spcPct val="100000"/>
              </a:lnSpc>
            </a:pPr>
            <a:r>
              <a:rPr lang="en-US" sz="1800" dirty="0">
                <a:latin typeface="Times New Roman" panose="02020603050405020304" pitchFamily="18" charset="0"/>
                <a:cs typeface="Times New Roman" panose="02020603050405020304" pitchFamily="18" charset="0"/>
              </a:rPr>
              <a:t>It creates a single, unified list of leads that everyone in the company can access.</a:t>
            </a:r>
          </a:p>
          <a:p>
            <a:pPr marL="0" indent="0">
              <a:lnSpc>
                <a:spcPct val="100000"/>
              </a:lnSpc>
              <a:buNone/>
            </a:pPr>
            <a:r>
              <a:rPr lang="en-US" sz="1800" b="1" dirty="0">
                <a:latin typeface="Times New Roman"/>
                <a:cs typeface="Times New Roman"/>
              </a:rPr>
              <a:t>Benefit:</a:t>
            </a:r>
            <a:r>
              <a:rPr lang="en-US" sz="1800" dirty="0">
                <a:latin typeface="Times New Roman"/>
                <a:cs typeface="Times New Roman"/>
              </a:rPr>
              <a:t> One version of the truth. Everyone from the CEO to a new analyst uses the same data, leading to trust and better, faster decisions.</a:t>
            </a:r>
          </a:p>
          <a:p>
            <a:pPr marL="380365" indent="-380365">
              <a:lnSpc>
                <a:spcPct val="10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4664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6373-C1C0-3151-F1A9-19E200BD4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9E485-838F-FDA1-2CF5-AEDD28BC9BB2}"/>
              </a:ext>
            </a:extLst>
          </p:cNvPr>
          <p:cNvSpPr>
            <a:spLocks noGrp="1"/>
          </p:cNvSpPr>
          <p:nvPr>
            <p:ph type="title"/>
          </p:nvPr>
        </p:nvSpPr>
        <p:spPr>
          <a:xfrm>
            <a:off x="643570" y="576358"/>
            <a:ext cx="10904859" cy="440488"/>
          </a:xfrm>
        </p:spPr>
        <p:txBody>
          <a:bodyPr>
            <a:normAutofit/>
          </a:bodyPr>
          <a:lstStyle/>
          <a:p>
            <a:pPr lvl="0" eaLnBrk="0" fontAlgn="base" hangingPunct="0">
              <a:spcAft>
                <a:spcPct val="0"/>
              </a:spcAft>
            </a:pPr>
            <a:r>
              <a:rPr lang="en-US" altLang="en-US" sz="3200" dirty="0">
                <a:latin typeface="Times New Roman" panose="02020603050405020304" pitchFamily="18" charset="0"/>
                <a:cs typeface="Times New Roman" panose="02020603050405020304" pitchFamily="18" charset="0"/>
              </a:rPr>
              <a:t>What is a Data Warehouse?</a:t>
            </a:r>
          </a:p>
        </p:txBody>
      </p:sp>
      <p:sp>
        <p:nvSpPr>
          <p:cNvPr id="6" name="Rectangle 2"/>
          <p:cNvSpPr>
            <a:spLocks noChangeArrowheads="1"/>
          </p:cNvSpPr>
          <p:nvPr/>
        </p:nvSpPr>
        <p:spPr bwMode="auto">
          <a:xfrm>
            <a:off x="853343" y="1303264"/>
            <a:ext cx="633046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 </a:t>
            </a:r>
            <a:r>
              <a:rPr lang="en-US" altLang="en-US" b="1" dirty="0">
                <a:latin typeface="Times New Roman" panose="02020603050405020304" pitchFamily="18" charset="0"/>
                <a:cs typeface="Times New Roman" panose="02020603050405020304" pitchFamily="18" charset="0"/>
              </a:rPr>
              <a:t>Data Warehouse (DW)</a:t>
            </a:r>
            <a:r>
              <a:rPr lang="en-US" altLang="en-US" dirty="0">
                <a:latin typeface="Times New Roman" panose="02020603050405020304" pitchFamily="18" charset="0"/>
                <a:cs typeface="Times New Roman" panose="02020603050405020304" pitchFamily="18" charset="0"/>
              </a:rPr>
              <a:t> is a large, central data management system.</a:t>
            </a:r>
          </a:p>
          <a:p>
            <a:pPr marL="285750" lvl="0" indent="-285750" eaLnBrk="0" fontAlgn="base" hangingPunct="0">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It is specifically designed to support </a:t>
            </a:r>
            <a:r>
              <a:rPr lang="en-US" altLang="en-US" b="1" dirty="0">
                <a:latin typeface="Times New Roman" panose="02020603050405020304" pitchFamily="18" charset="0"/>
                <a:cs typeface="Times New Roman" panose="02020603050405020304" pitchFamily="18" charset="0"/>
              </a:rPr>
              <a:t>Business Intelligence (BI)</a:t>
            </a:r>
            <a:r>
              <a:rPr lang="en-US" altLang="en-US" dirty="0">
                <a:latin typeface="Times New Roman" panose="02020603050405020304" pitchFamily="18" charset="0"/>
                <a:cs typeface="Times New Roman" panose="02020603050405020304" pitchFamily="18" charset="0"/>
              </a:rPr>
              <a:t> activities, especially </a:t>
            </a:r>
            <a:r>
              <a:rPr lang="en-US" altLang="en-US" b="1" dirty="0">
                <a:latin typeface="Times New Roman" panose="02020603050405020304" pitchFamily="18" charset="0"/>
                <a:cs typeface="Times New Roman" panose="02020603050405020304" pitchFamily="18" charset="0"/>
              </a:rPr>
              <a:t>analytics</a:t>
            </a:r>
            <a:r>
              <a:rPr lang="en-US" altLang="en-US" dirty="0">
                <a:latin typeface="Times New Roman" panose="02020603050405020304" pitchFamily="18" charset="0"/>
                <a:cs typeface="Times New Roman" panose="02020603050405020304" pitchFamily="18" charset="0"/>
              </a:rPr>
              <a:t>.</a:t>
            </a:r>
          </a:p>
          <a:p>
            <a:pPr marL="285750" lvl="0" indent="-285750" eaLnBrk="0" fontAlgn="base" hangingPunct="0">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It </a:t>
            </a:r>
            <a:r>
              <a:rPr lang="en-US" altLang="en-US" b="1" dirty="0">
                <a:latin typeface="Times New Roman" panose="02020603050405020304" pitchFamily="18" charset="0"/>
                <a:cs typeface="Times New Roman" panose="02020603050405020304" pitchFamily="18" charset="0"/>
              </a:rPr>
              <a:t>centralizes</a:t>
            </a:r>
            <a:r>
              <a:rPr lang="en-US" altLang="en-US" dirty="0">
                <a:latin typeface="Times New Roman" panose="02020603050405020304" pitchFamily="18" charset="0"/>
                <a:cs typeface="Times New Roman" panose="02020603050405020304" pitchFamily="18" charset="0"/>
              </a:rPr>
              <a:t> and </a:t>
            </a:r>
            <a:r>
              <a:rPr lang="en-US" altLang="en-US" b="1" dirty="0">
                <a:latin typeface="Times New Roman" panose="02020603050405020304" pitchFamily="18" charset="0"/>
                <a:cs typeface="Times New Roman" panose="02020603050405020304" pitchFamily="18" charset="0"/>
              </a:rPr>
              <a:t>consolidates</a:t>
            </a:r>
            <a:r>
              <a:rPr lang="en-US" altLang="en-US" dirty="0">
                <a:latin typeface="Times New Roman" panose="02020603050405020304" pitchFamily="18" charset="0"/>
                <a:cs typeface="Times New Roman" panose="02020603050405020304" pitchFamily="18" charset="0"/>
              </a:rPr>
              <a:t> large amounts of data from multiple, disparate sources.</a:t>
            </a:r>
          </a:p>
          <a:p>
            <a:pPr marL="285750" lvl="0" indent="-285750" eaLnBrk="0" fontAlgn="base" hangingPunct="0">
              <a:spcBef>
                <a:spcPct val="0"/>
              </a:spcBef>
              <a:spcAft>
                <a:spcPct val="0"/>
              </a:spcAft>
              <a:buFont typeface="Arial" panose="020B0604020202020204" pitchFamily="34" charset="0"/>
              <a:buChar char="•"/>
            </a:pPr>
            <a:endParaRPr lang="en-US" altLang="en-US" dirty="0">
              <a:latin typeface="Times New Roman" panose="02020603050405020304" pitchFamily="18" charset="0"/>
              <a:cs typeface="Times New Roman" panose="02020603050405020304" pitchFamily="18" charset="0"/>
            </a:endParaRPr>
          </a:p>
          <a:p>
            <a:pPr marL="285750" lvl="0" indent="-285750" eaLnBrk="0" fontAlgn="base" hangingPunct="0">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It's built for </a:t>
            </a:r>
            <a:r>
              <a:rPr lang="en-US" altLang="en-US" b="1" dirty="0">
                <a:latin typeface="Times New Roman" panose="02020603050405020304" pitchFamily="18" charset="0"/>
                <a:cs typeface="Times New Roman" panose="02020603050405020304" pitchFamily="18" charset="0"/>
              </a:rPr>
              <a:t>queries</a:t>
            </a:r>
            <a:r>
              <a:rPr lang="en-US" altLang="en-US" dirty="0">
                <a:latin typeface="Times New Roman" panose="02020603050405020304" pitchFamily="18" charset="0"/>
                <a:cs typeface="Times New Roman" panose="02020603050405020304" pitchFamily="18" charset="0"/>
              </a:rPr>
              <a:t> and </a:t>
            </a:r>
            <a:r>
              <a:rPr lang="en-US" altLang="en-US" b="1" dirty="0">
                <a:latin typeface="Times New Roman" panose="02020603050405020304" pitchFamily="18" charset="0"/>
                <a:cs typeface="Times New Roman" panose="02020603050405020304" pitchFamily="18" charset="0"/>
              </a:rPr>
              <a:t>analysis</a:t>
            </a:r>
            <a:r>
              <a:rPr lang="en-US" altLang="en-US" dirty="0">
                <a:latin typeface="Times New Roman" panose="02020603050405020304" pitchFamily="18" charset="0"/>
                <a:cs typeface="Times New Roman" panose="02020603050405020304" pitchFamily="18" charset="0"/>
              </a:rPr>
              <a:t>, not for daily transactions (OLAP vs. OLTP).</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1670"/>
          <a:stretch/>
        </p:blipFill>
        <p:spPr>
          <a:xfrm>
            <a:off x="7254141" y="1471092"/>
            <a:ext cx="4087936" cy="3610861"/>
          </a:xfrm>
          <a:prstGeom prst="rect">
            <a:avLst/>
          </a:prstGeom>
        </p:spPr>
      </p:pic>
    </p:spTree>
    <p:extLst>
      <p:ext uri="{BB962C8B-B14F-4D97-AF65-F5344CB8AC3E}">
        <p14:creationId xmlns:p14="http://schemas.microsoft.com/office/powerpoint/2010/main" val="3796869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C8CEA-8899-1EF8-2B24-89E959B233A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Need 2: Powerful Business Intelligence (BI) &amp; Reporting</a:t>
            </a:r>
          </a:p>
        </p:txBody>
      </p:sp>
      <p:sp>
        <p:nvSpPr>
          <p:cNvPr id="3" name="Text Placeholder 2">
            <a:extLst>
              <a:ext uri="{FF2B5EF4-FFF2-40B4-BE49-F238E27FC236}">
                <a16:creationId xmlns:a16="http://schemas.microsoft.com/office/drawing/2014/main" id="{AA608E78-BE95-9B7D-4381-C0473314004D}"/>
              </a:ext>
            </a:extLst>
          </p:cNvPr>
          <p:cNvSpPr>
            <a:spLocks noGrp="1"/>
          </p:cNvSpPr>
          <p:nvPr>
            <p:ph type="body" sz="quarter" idx="10"/>
          </p:nvPr>
        </p:nvSpPr>
        <p:spPr>
          <a:xfrm>
            <a:off x="569118" y="1229308"/>
            <a:ext cx="10807652" cy="4591389"/>
          </a:xfrm>
        </p:spPr>
        <p:txBody>
          <a:bodyPr>
            <a:noAutofit/>
          </a:bodyPr>
          <a:lstStyle/>
          <a:p>
            <a:pPr marL="0" indent="0">
              <a:buNone/>
            </a:pPr>
            <a:r>
              <a:rPr lang="en-US" sz="1800" dirty="0">
                <a:latin typeface="Times New Roman" panose="02020603050405020304" pitchFamily="18" charset="0"/>
                <a:cs typeface="Times New Roman" panose="02020603050405020304" pitchFamily="18" charset="0"/>
              </a:rPr>
              <a:t>Operational systems are terrible at answering complex analytical questions.</a:t>
            </a:r>
          </a:p>
          <a:p>
            <a:pPr marL="0" indent="0">
              <a:buNone/>
            </a:pPr>
            <a:r>
              <a:rPr lang="en-US" sz="1800" b="1" dirty="0">
                <a:latin typeface="Times New Roman" panose="02020603050405020304" pitchFamily="18" charset="0"/>
                <a:cs typeface="Times New Roman" panose="02020603050405020304" pitchFamily="18" charset="0"/>
              </a:rPr>
              <a:t>The Problem:</a:t>
            </a:r>
            <a:r>
              <a:rPr lang="en-US" sz="1800" dirty="0">
                <a:latin typeface="Times New Roman" panose="02020603050405020304" pitchFamily="18" charset="0"/>
                <a:cs typeface="Times New Roman" panose="02020603050405020304" pitchFamily="18" charset="0"/>
              </a:rPr>
              <a:t> </a:t>
            </a:r>
          </a:p>
          <a:p>
            <a:pPr lvl="1"/>
            <a:r>
              <a:rPr lang="en-US" sz="1800" dirty="0">
                <a:latin typeface="Times New Roman" panose="02020603050405020304" pitchFamily="18" charset="0"/>
                <a:cs typeface="Times New Roman" panose="02020603050405020304" pitchFamily="18" charset="0"/>
              </a:rPr>
              <a:t>You want to ask: "What was the total profit from customers under the age of 30 in our Northern region who bought Product X after clicking on our summer marketing email?"</a:t>
            </a:r>
          </a:p>
          <a:p>
            <a:pPr lvl="1"/>
            <a:r>
              <a:rPr lang="en-US" sz="1800" dirty="0">
                <a:latin typeface="Times New Roman" panose="02020603050405020304" pitchFamily="18" charset="0"/>
                <a:cs typeface="Times New Roman" panose="02020603050405020304" pitchFamily="18" charset="0"/>
              </a:rPr>
              <a:t>Trying to run this query on a live sales system would slow it down for everyone!</a:t>
            </a:r>
          </a:p>
          <a:p>
            <a:pPr lvl="1"/>
            <a:r>
              <a:rPr lang="en-US" sz="1800" dirty="0">
                <a:latin typeface="Times New Roman" panose="02020603050405020304" pitchFamily="18" charset="0"/>
                <a:cs typeface="Times New Roman" panose="02020603050405020304" pitchFamily="18" charset="0"/>
              </a:rPr>
              <a:t>It would require manually combining data from 3-4 different systems.</a:t>
            </a:r>
          </a:p>
          <a:p>
            <a:pPr marL="0" indent="0">
              <a:buNone/>
            </a:pPr>
            <a:r>
              <a:rPr lang="en-US" sz="1800" b="1" dirty="0">
                <a:latin typeface="Times New Roman" panose="02020603050405020304" pitchFamily="18" charset="0"/>
                <a:cs typeface="Times New Roman" panose="02020603050405020304" pitchFamily="18" charset="0"/>
              </a:rPr>
              <a:t>The Data Warehouse Solution:</a:t>
            </a:r>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The DW has already integrated data from sales, customer, and marketing systems.</a:t>
            </a:r>
          </a:p>
          <a:p>
            <a:pPr lvl="1"/>
            <a:r>
              <a:rPr lang="en-US" sz="1800" dirty="0">
                <a:latin typeface="Times New Roman" panose="02020603050405020304" pitchFamily="18" charset="0"/>
                <a:cs typeface="Times New Roman" panose="02020603050405020304" pitchFamily="18" charset="0"/>
              </a:rPr>
              <a:t>It is structured and optimized for these exact types of complex queries.</a:t>
            </a:r>
          </a:p>
          <a:p>
            <a:pPr lvl="1"/>
            <a:r>
              <a:rPr lang="en-US" sz="1800" dirty="0">
                <a:latin typeface="Times New Roman" panose="02020603050405020304" pitchFamily="18" charset="0"/>
                <a:cs typeface="Times New Roman" panose="02020603050405020304" pitchFamily="18" charset="0"/>
              </a:rPr>
              <a:t>It serves as the powerful engine behind BI tools like Tableau, Power BI, and Looker.</a:t>
            </a:r>
          </a:p>
          <a:p>
            <a:pPr marL="0" indent="0">
              <a:buNone/>
            </a:pPr>
            <a:r>
              <a:rPr lang="en-US" sz="1800" b="1" dirty="0">
                <a:latin typeface="Times New Roman" panose="02020603050405020304" pitchFamily="18" charset="0"/>
                <a:cs typeface="Times New Roman" panose="02020603050405020304" pitchFamily="18" charset="0"/>
              </a:rPr>
              <a:t>Benefit:</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Fast, deep insights.</a:t>
            </a:r>
            <a:r>
              <a:rPr lang="en-US" sz="1800" dirty="0">
                <a:latin typeface="Times New Roman" panose="02020603050405020304" pitchFamily="18" charset="0"/>
                <a:cs typeface="Times New Roman" panose="02020603050405020304" pitchFamily="18" charset="0"/>
              </a:rPr>
              <a:t> Business users can explore data, create dashboards, and answer their own questions without needing an IT expert every time.</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6145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10263-F2CD-07E7-2DA9-50020E22E1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A57847-465A-4312-C29C-E21513BC75D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Need 3: Unlocking Historical Analysis &amp; Forecasting</a:t>
            </a:r>
          </a:p>
        </p:txBody>
      </p:sp>
      <p:sp>
        <p:nvSpPr>
          <p:cNvPr id="3" name="Text Placeholder 2">
            <a:extLst>
              <a:ext uri="{FF2B5EF4-FFF2-40B4-BE49-F238E27FC236}">
                <a16:creationId xmlns:a16="http://schemas.microsoft.com/office/drawing/2014/main" id="{A3612E3C-B4AE-524B-444C-D5891BC5B487}"/>
              </a:ext>
            </a:extLst>
          </p:cNvPr>
          <p:cNvSpPr>
            <a:spLocks noGrp="1"/>
          </p:cNvSpPr>
          <p:nvPr>
            <p:ph type="body" sz="quarter" idx="10"/>
          </p:nvPr>
        </p:nvSpPr>
        <p:spPr>
          <a:xfrm>
            <a:off x="685950" y="1142781"/>
            <a:ext cx="10690820" cy="4237428"/>
          </a:xfrm>
        </p:spPr>
        <p:txBody>
          <a:bodyPr>
            <a:noAutofit/>
          </a:bodyPr>
          <a:lstStyle/>
          <a:p>
            <a:pPr marL="0" indent="0">
              <a:buNone/>
            </a:pPr>
            <a:r>
              <a:rPr lang="en-US" sz="1800" dirty="0">
                <a:latin typeface="Times New Roman" panose="02020603050405020304" pitchFamily="18" charset="0"/>
                <a:cs typeface="Times New Roman" panose="02020603050405020304" pitchFamily="18" charset="0"/>
              </a:rPr>
              <a:t>You can't plan for the future without understanding the past.</a:t>
            </a:r>
          </a:p>
          <a:p>
            <a:pPr marL="0" indent="0">
              <a:buNone/>
            </a:pPr>
            <a:r>
              <a:rPr lang="en-US" sz="1800" b="1" dirty="0">
                <a:latin typeface="Times New Roman" panose="02020603050405020304" pitchFamily="18" charset="0"/>
                <a:cs typeface="Times New Roman" panose="02020603050405020304" pitchFamily="18" charset="0"/>
              </a:rPr>
              <a:t>The Problem:</a:t>
            </a:r>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Your operational CRM system might only store customer addresses for the last 18 months.</a:t>
            </a:r>
          </a:p>
          <a:p>
            <a:pPr lvl="1"/>
            <a:r>
              <a:rPr lang="en-US" sz="1800" dirty="0">
                <a:latin typeface="Times New Roman" panose="02020603050405020304" pitchFamily="18" charset="0"/>
                <a:cs typeface="Times New Roman" panose="02020603050405020304" pitchFamily="18" charset="0"/>
              </a:rPr>
              <a:t>You can't answer the question: "How has the lifetime value of our customers changed over the last 10 years?"</a:t>
            </a:r>
          </a:p>
          <a:p>
            <a:pPr marL="0" indent="0">
              <a:buNone/>
            </a:pPr>
            <a:r>
              <a:rPr lang="en-US" sz="1800" b="1" dirty="0">
                <a:latin typeface="Times New Roman" panose="02020603050405020304" pitchFamily="18" charset="0"/>
                <a:cs typeface="Times New Roman" panose="02020603050405020304" pitchFamily="18" charset="0"/>
              </a:rPr>
              <a:t>The Data Warehouse Solution:</a:t>
            </a:r>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Because a DW is </a:t>
            </a:r>
            <a:r>
              <a:rPr lang="en-US" sz="1800" b="1" dirty="0">
                <a:latin typeface="Times New Roman" panose="02020603050405020304" pitchFamily="18" charset="0"/>
                <a:cs typeface="Times New Roman" panose="02020603050405020304" pitchFamily="18" charset="0"/>
              </a:rPr>
              <a:t>time-variant</a:t>
            </a:r>
            <a:r>
              <a:rPr lang="en-US" sz="1800" dirty="0">
                <a:latin typeface="Times New Roman" panose="02020603050405020304" pitchFamily="18" charset="0"/>
                <a:cs typeface="Times New Roman" panose="02020603050405020304" pitchFamily="18" charset="0"/>
              </a:rPr>
              <a:t>, its primary goal is to accumulate historical data.</a:t>
            </a:r>
          </a:p>
          <a:p>
            <a:pPr lvl="1"/>
            <a:r>
              <a:rPr lang="en-US" sz="1800" dirty="0">
                <a:latin typeface="Times New Roman" panose="02020603050405020304" pitchFamily="18" charset="0"/>
                <a:cs typeface="Times New Roman" panose="02020603050405020304" pitchFamily="18" charset="0"/>
              </a:rPr>
              <a:t>It stores a "long memory" of the organization.</a:t>
            </a:r>
          </a:p>
          <a:p>
            <a:pPr marL="0" indent="0">
              <a:buNone/>
            </a:pPr>
            <a:r>
              <a:rPr lang="en-US" sz="1800" b="1" dirty="0">
                <a:latin typeface="Times New Roman" panose="02020603050405020304" pitchFamily="18" charset="0"/>
                <a:cs typeface="Times New Roman" panose="02020603050405020304" pitchFamily="18" charset="0"/>
              </a:rPr>
              <a:t>Benefit: Predict the future.</a:t>
            </a:r>
            <a:r>
              <a:rPr lang="en-US" sz="1800" dirty="0">
                <a:latin typeface="Times New Roman" panose="02020603050405020304" pitchFamily="18" charset="0"/>
                <a:cs typeface="Times New Roman" panose="02020603050405020304" pitchFamily="18" charset="0"/>
              </a:rPr>
              <a:t> By analyzing long-term trends, you can:</a:t>
            </a:r>
          </a:p>
          <a:p>
            <a:pPr lvl="1"/>
            <a:r>
              <a:rPr lang="en-US" sz="1800" dirty="0">
                <a:latin typeface="Times New Roman" panose="02020603050405020304" pitchFamily="18" charset="0"/>
                <a:cs typeface="Times New Roman" panose="02020603050405020304" pitchFamily="18" charset="0"/>
              </a:rPr>
              <a:t>Identify seasonal buying patterns.</a:t>
            </a:r>
          </a:p>
          <a:p>
            <a:pPr lvl="1"/>
            <a:r>
              <a:rPr lang="en-US" sz="1800" dirty="0">
                <a:latin typeface="Times New Roman" panose="02020603050405020304" pitchFamily="18" charset="0"/>
                <a:cs typeface="Times New Roman" panose="02020603050405020304" pitchFamily="18" charset="0"/>
              </a:rPr>
              <a:t>Forecast future sales and inventory needs.</a:t>
            </a:r>
          </a:p>
          <a:p>
            <a:pPr lvl="1"/>
            <a:r>
              <a:rPr lang="en-US" sz="1800" dirty="0">
                <a:latin typeface="Times New Roman" panose="02020603050405020304" pitchFamily="18" charset="0"/>
                <a:cs typeface="Times New Roman" panose="02020603050405020304" pitchFamily="18" charset="0"/>
              </a:rPr>
              <a:t>Predict which customers might be at risk of leaving (churn analysis).</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9235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EB6A3-62E8-9E83-4E4C-1990B12FA4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D9D29D-48E7-D274-1DEF-EAA5E92AF87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Need 4: Enhancing Data Quality and Consistency</a:t>
            </a:r>
          </a:p>
        </p:txBody>
      </p:sp>
      <p:sp>
        <p:nvSpPr>
          <p:cNvPr id="3" name="Text Placeholder 2">
            <a:extLst>
              <a:ext uri="{FF2B5EF4-FFF2-40B4-BE49-F238E27FC236}">
                <a16:creationId xmlns:a16="http://schemas.microsoft.com/office/drawing/2014/main" id="{95FD5D7C-7961-7D69-1537-A859131661FD}"/>
              </a:ext>
            </a:extLst>
          </p:cNvPr>
          <p:cNvSpPr>
            <a:spLocks noGrp="1"/>
          </p:cNvSpPr>
          <p:nvPr>
            <p:ph type="body" sz="quarter" idx="10"/>
          </p:nvPr>
        </p:nvSpPr>
        <p:spPr>
          <a:xfrm>
            <a:off x="569022" y="1142781"/>
            <a:ext cx="11151030" cy="4571725"/>
          </a:xfrm>
        </p:spPr>
        <p:txBody>
          <a:bodyPr vert="horz" lIns="91440" tIns="45720" rIns="91440" bIns="45720" rtlCol="0" anchor="t">
            <a:noAutofit/>
          </a:bodyPr>
          <a:lstStyle/>
          <a:p>
            <a:pPr marL="0" indent="0">
              <a:buNone/>
            </a:pPr>
            <a:r>
              <a:rPr lang="en-US" sz="1800" dirty="0">
                <a:latin typeface="Times New Roman"/>
                <a:cs typeface="Times New Roman"/>
              </a:rPr>
              <a:t>Decisions are only as good as the data they are based on. "Garbage in, garbage out."</a:t>
            </a:r>
          </a:p>
          <a:p>
            <a:pPr marL="0" indent="0">
              <a:buNone/>
            </a:pPr>
            <a:r>
              <a:rPr lang="en-US" sz="1800" b="1" dirty="0">
                <a:latin typeface="Times New Roman" panose="02020603050405020304" pitchFamily="18" charset="0"/>
                <a:cs typeface="Times New Roman" panose="02020603050405020304" pitchFamily="18" charset="0"/>
              </a:rPr>
              <a:t>The Problem:</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Source systems are often full of "dirty data":</a:t>
            </a:r>
          </a:p>
          <a:p>
            <a:pPr marL="598805" lvl="1" indent="-243205"/>
            <a:r>
              <a:rPr lang="en-US" sz="1800" b="1" dirty="0">
                <a:latin typeface="Times New Roman"/>
                <a:cs typeface="Times New Roman"/>
              </a:rPr>
              <a:t>Typos:</a:t>
            </a:r>
            <a:r>
              <a:rPr lang="en-US" sz="1800" dirty="0">
                <a:latin typeface="Times New Roman"/>
                <a:cs typeface="Times New Roman"/>
              </a:rPr>
              <a:t> "Jhon Smith"</a:t>
            </a:r>
          </a:p>
          <a:p>
            <a:pPr marL="598805" lvl="1" indent="-243205"/>
            <a:r>
              <a:rPr lang="en-US" sz="1800" b="1" dirty="0">
                <a:latin typeface="Times New Roman"/>
                <a:cs typeface="Times New Roman"/>
              </a:rPr>
              <a:t>Missing Values:</a:t>
            </a:r>
            <a:r>
              <a:rPr lang="en-US" sz="1800" dirty="0">
                <a:latin typeface="Times New Roman"/>
                <a:cs typeface="Times New Roman"/>
              </a:rPr>
              <a:t> Blank phone numbers.</a:t>
            </a:r>
          </a:p>
          <a:p>
            <a:pPr marL="598805" lvl="1" indent="-243205"/>
            <a:r>
              <a:rPr lang="en-US" sz="1800" b="1" dirty="0">
                <a:latin typeface="Times New Roman" panose="02020603050405020304" pitchFamily="18" charset="0"/>
                <a:cs typeface="Times New Roman" panose="02020603050405020304" pitchFamily="18" charset="0"/>
              </a:rPr>
              <a:t>Inconsistent Formats:</a:t>
            </a:r>
            <a:r>
              <a:rPr lang="en-US" sz="1800" dirty="0">
                <a:latin typeface="Times New Roman" panose="02020603050405020304" pitchFamily="18" charset="0"/>
                <a:cs typeface="Times New Roman" panose="02020603050405020304" pitchFamily="18" charset="0"/>
              </a:rPr>
              <a:t> Dates like 10/24/2025, 24-Oct-25, 2025-10-24.</a:t>
            </a:r>
          </a:p>
          <a:p>
            <a:pPr marL="0" indent="0">
              <a:buNone/>
            </a:pPr>
            <a:r>
              <a:rPr lang="en-US" sz="1800" b="1" dirty="0">
                <a:latin typeface="Times New Roman" panose="02020603050405020304" pitchFamily="18" charset="0"/>
                <a:cs typeface="Times New Roman" panose="02020603050405020304" pitchFamily="18" charset="0"/>
              </a:rPr>
              <a:t>The Data Warehouse Solution:</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a:cs typeface="Times New Roman"/>
              </a:rPr>
              <a:t>Data isn't just dumped into the warehouse. It goes through a critical process called </a:t>
            </a:r>
            <a:r>
              <a:rPr lang="en-US" sz="1800" b="1" dirty="0">
                <a:latin typeface="Times New Roman"/>
                <a:cs typeface="Times New Roman"/>
              </a:rPr>
              <a:t>ETL (Extract, Transform, Load)</a:t>
            </a:r>
            <a:r>
              <a:rPr lang="en-US" sz="1800" dirty="0">
                <a:latin typeface="Times New Roman"/>
                <a:cs typeface="Times New Roman"/>
              </a:rPr>
              <a:t>.</a:t>
            </a:r>
          </a:p>
          <a:p>
            <a:pPr marL="598805" lvl="1" indent="-243205"/>
            <a:r>
              <a:rPr lang="en-US" sz="1800" b="1" dirty="0">
                <a:latin typeface="Times New Roman" panose="02020603050405020304" pitchFamily="18" charset="0"/>
                <a:cs typeface="Times New Roman" panose="02020603050405020304" pitchFamily="18" charset="0"/>
              </a:rPr>
              <a:t>Extract:</a:t>
            </a:r>
            <a:r>
              <a:rPr lang="en-US" sz="1800" dirty="0">
                <a:latin typeface="Times New Roman" panose="02020603050405020304" pitchFamily="18" charset="0"/>
                <a:cs typeface="Times New Roman" panose="02020603050405020304" pitchFamily="18" charset="0"/>
              </a:rPr>
              <a:t> Pull data from the source systems.</a:t>
            </a:r>
          </a:p>
          <a:p>
            <a:pPr marL="598805" lvl="1" indent="-243205"/>
            <a:r>
              <a:rPr lang="en-US" sz="1800" b="1" dirty="0">
                <a:latin typeface="Times New Roman"/>
                <a:cs typeface="Times New Roman"/>
              </a:rPr>
              <a:t>Transform:</a:t>
            </a:r>
            <a:r>
              <a:rPr lang="en-US" sz="1800" dirty="0">
                <a:latin typeface="Times New Roman"/>
                <a:cs typeface="Times New Roman"/>
              </a:rPr>
              <a:t> Clean, validate, standardize, and apply business rules to the data.</a:t>
            </a:r>
          </a:p>
          <a:p>
            <a:pPr marL="598805" lvl="1" indent="-243205"/>
            <a:r>
              <a:rPr lang="en-US" sz="1800" b="1" dirty="0">
                <a:latin typeface="Times New Roman" panose="02020603050405020304" pitchFamily="18" charset="0"/>
                <a:cs typeface="Times New Roman" panose="02020603050405020304" pitchFamily="18" charset="0"/>
              </a:rPr>
              <a:t>Load:</a:t>
            </a:r>
            <a:r>
              <a:rPr lang="en-US" sz="1800" dirty="0">
                <a:latin typeface="Times New Roman" panose="02020603050405020304" pitchFamily="18" charset="0"/>
                <a:cs typeface="Times New Roman" panose="02020603050405020304" pitchFamily="18" charset="0"/>
              </a:rPr>
              <a:t> Load the clean, high-quality data into the warehouse.</a:t>
            </a:r>
          </a:p>
          <a:p>
            <a:pPr marL="0" indent="0">
              <a:buNone/>
            </a:pPr>
            <a:r>
              <a:rPr lang="en-US" sz="1800" b="1" dirty="0">
                <a:latin typeface="Times New Roman"/>
                <a:cs typeface="Times New Roman"/>
              </a:rPr>
              <a:t>Benefit:</a:t>
            </a:r>
            <a:r>
              <a:rPr lang="en-US" sz="1800" dirty="0">
                <a:latin typeface="Times New Roman"/>
                <a:cs typeface="Times New Roman"/>
              </a:rPr>
              <a:t> High-quality, trustworthy data. This builds confidence throughout the organization and prevents costly errors based on bad information.</a:t>
            </a:r>
          </a:p>
          <a:p>
            <a:pPr marL="380365" indent="-380365"/>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1478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55FE7-D027-5E9E-14F9-A71D8A487DA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Real-World Examples</a:t>
            </a:r>
          </a:p>
        </p:txBody>
      </p:sp>
      <p:sp>
        <p:nvSpPr>
          <p:cNvPr id="4" name="Rectangle 1">
            <a:extLst>
              <a:ext uri="{FF2B5EF4-FFF2-40B4-BE49-F238E27FC236}">
                <a16:creationId xmlns:a16="http://schemas.microsoft.com/office/drawing/2014/main" id="{351A3DE6-240B-AF3C-0B03-9ED901B4A7A8}"/>
              </a:ext>
            </a:extLst>
          </p:cNvPr>
          <p:cNvSpPr>
            <a:spLocks noGrp="1" noChangeArrowheads="1"/>
          </p:cNvSpPr>
          <p:nvPr>
            <p:ph type="body" sz="quarter" idx="10"/>
          </p:nvPr>
        </p:nvSpPr>
        <p:spPr bwMode="auto">
          <a:xfrm>
            <a:off x="482888" y="953191"/>
            <a:ext cx="11023162" cy="5859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50000"/>
              </a:lnSpc>
              <a:spcBef>
                <a:spcPct val="0"/>
              </a:spcBef>
              <a:spcAft>
                <a:spcPct val="0"/>
              </a:spcAft>
              <a:buClrTx/>
              <a:buNone/>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Retail (Amazon, Walmart):</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eaLnBrk="0" fontAlgn="base" hangingPunct="0">
              <a:lnSpc>
                <a:spcPct val="150000"/>
              </a:lnSpc>
              <a:spcBef>
                <a:spcPct val="0"/>
              </a:spcBef>
              <a:spcAft>
                <a:spcPct val="0"/>
              </a:spcAft>
              <a:buClrTx/>
            </a:pPr>
            <a:r>
              <a:rPr kumimoji="0" lang="en-US" altLang="en-US" sz="1800" b="1" i="0" u="none" strike="noStrike" cap="none" normalizeH="0" baseline="0" dirty="0">
                <a:ln>
                  <a:noFill/>
                </a:ln>
                <a:effectLst/>
                <a:latin typeface="Times New Roman" panose="02020603050405020304" pitchFamily="18" charset="0"/>
                <a:cs typeface="Times New Roman" panose="02020603050405020304" pitchFamily="18" charset="0"/>
              </a:rPr>
              <a:t>Use Case:</a:t>
            </a: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Market Basket Analysis. They analyze your shopping cart data to see which products are frequently bought together.</a:t>
            </a:r>
          </a:p>
          <a:p>
            <a:pPr lvl="1" eaLnBrk="0" fontAlgn="base" hangingPunct="0">
              <a:lnSpc>
                <a:spcPct val="150000"/>
              </a:lnSpc>
              <a:spcBef>
                <a:spcPct val="0"/>
              </a:spcBef>
              <a:spcAft>
                <a:spcPct val="0"/>
              </a:spcAft>
              <a:buClrTx/>
            </a:pPr>
            <a:r>
              <a:rPr kumimoji="0" lang="en-US" altLang="en-US" sz="1800" b="1" i="0" u="none" strike="noStrike" cap="none" normalizeH="0" baseline="0" dirty="0">
                <a:ln>
                  <a:noFill/>
                </a:ln>
                <a:effectLst/>
                <a:latin typeface="Times New Roman" panose="02020603050405020304" pitchFamily="18" charset="0"/>
                <a:cs typeface="Times New Roman" panose="02020603050405020304" pitchFamily="18" charset="0"/>
              </a:rPr>
              <a:t>Benefit:</a:t>
            </a: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They can recommend products ("Customers who bought this also bought...") and optimize store layouts.</a:t>
            </a:r>
          </a:p>
          <a:p>
            <a:pPr marL="0" indent="0" eaLnBrk="0" fontAlgn="base" hangingPunct="0">
              <a:lnSpc>
                <a:spcPct val="150000"/>
              </a:lnSpc>
              <a:spcBef>
                <a:spcPct val="0"/>
              </a:spcBef>
              <a:spcAft>
                <a:spcPct val="0"/>
              </a:spcAft>
              <a:buClrTx/>
              <a:buNone/>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Finance (Banks, Credit Card Companies):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eaLnBrk="0" fontAlgn="base" hangingPunct="0">
              <a:lnSpc>
                <a:spcPct val="150000"/>
              </a:lnSpc>
              <a:spcBef>
                <a:spcPct val="0"/>
              </a:spcBef>
              <a:spcAft>
                <a:spcPct val="0"/>
              </a:spcAft>
              <a:buClrTx/>
            </a:pPr>
            <a:r>
              <a:rPr kumimoji="0" lang="en-US" altLang="en-US" sz="1800" b="1" i="0" u="none" strike="noStrike" cap="none" normalizeH="0" baseline="0" dirty="0">
                <a:ln>
                  <a:noFill/>
                </a:ln>
                <a:effectLst/>
                <a:latin typeface="Times New Roman" panose="02020603050405020304" pitchFamily="18" charset="0"/>
                <a:cs typeface="Times New Roman" panose="02020603050405020304" pitchFamily="18" charset="0"/>
              </a:rPr>
              <a:t>Use Case:</a:t>
            </a: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Fraud Detection. They analyze your transaction history to spot unusual patterns that might indicate your card was stolen.</a:t>
            </a:r>
          </a:p>
          <a:p>
            <a:pPr lvl="1" eaLnBrk="0" fontAlgn="base" hangingPunct="0">
              <a:lnSpc>
                <a:spcPct val="150000"/>
              </a:lnSpc>
              <a:spcBef>
                <a:spcPct val="0"/>
              </a:spcBef>
              <a:spcAft>
                <a:spcPct val="0"/>
              </a:spcAft>
              <a:buClrTx/>
            </a:pPr>
            <a:r>
              <a:rPr kumimoji="0" lang="en-US" altLang="en-US" sz="1800" b="1" i="0" u="none" strike="noStrike" cap="none" normalizeH="0" baseline="0" dirty="0">
                <a:ln>
                  <a:noFill/>
                </a:ln>
                <a:effectLst/>
                <a:latin typeface="Times New Roman" panose="02020603050405020304" pitchFamily="18" charset="0"/>
                <a:cs typeface="Times New Roman" panose="02020603050405020304" pitchFamily="18" charset="0"/>
              </a:rPr>
              <a:t>Benefit:</a:t>
            </a: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Protects customers and reduces financial losses.</a:t>
            </a:r>
          </a:p>
          <a:p>
            <a:pPr marL="0" indent="0" eaLnBrk="0" fontAlgn="base" hangingPunct="0">
              <a:lnSpc>
                <a:spcPct val="150000"/>
              </a:lnSpc>
              <a:spcBef>
                <a:spcPct val="0"/>
              </a:spcBef>
              <a:spcAft>
                <a:spcPct val="0"/>
              </a:spcAft>
              <a:buClrTx/>
              <a:buNone/>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Healthcare (Hospitals):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eaLnBrk="0" fontAlgn="base" hangingPunct="0">
              <a:lnSpc>
                <a:spcPct val="150000"/>
              </a:lnSpc>
              <a:spcBef>
                <a:spcPct val="0"/>
              </a:spcBef>
              <a:spcAft>
                <a:spcPct val="0"/>
              </a:spcAft>
              <a:buClrTx/>
            </a:pPr>
            <a:r>
              <a:rPr kumimoji="0" lang="en-US" altLang="en-US" sz="1800" b="1" i="0" u="none" strike="noStrike" cap="none" normalizeH="0" baseline="0" dirty="0">
                <a:ln>
                  <a:noFill/>
                </a:ln>
                <a:effectLst/>
                <a:latin typeface="Times New Roman" panose="02020603050405020304" pitchFamily="18" charset="0"/>
                <a:cs typeface="Times New Roman" panose="02020603050405020304" pitchFamily="18" charset="0"/>
              </a:rPr>
              <a:t>Use Case:</a:t>
            </a: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Patient Outcome Analysis. They integrate data from patient records, lab results, and treatments over many years.</a:t>
            </a:r>
          </a:p>
          <a:p>
            <a:pPr lvl="1" eaLnBrk="0" fontAlgn="base" hangingPunct="0">
              <a:lnSpc>
                <a:spcPct val="150000"/>
              </a:lnSpc>
              <a:spcBef>
                <a:spcPct val="0"/>
              </a:spcBef>
              <a:spcAft>
                <a:spcPct val="0"/>
              </a:spcAft>
              <a:buClrTx/>
            </a:pPr>
            <a:r>
              <a:rPr kumimoji="0" lang="en-US" altLang="en-US" sz="1800" b="1" i="0" u="none" strike="noStrike" cap="none" normalizeH="0" baseline="0" dirty="0">
                <a:ln>
                  <a:noFill/>
                </a:ln>
                <a:effectLst/>
                <a:latin typeface="Times New Roman" panose="02020603050405020304" pitchFamily="18" charset="0"/>
                <a:cs typeface="Times New Roman" panose="02020603050405020304" pitchFamily="18" charset="0"/>
              </a:rPr>
              <a:t>Benefit:</a:t>
            </a: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Helps doctors understand which treatments are most effective for certain diseases.</a:t>
            </a:r>
          </a:p>
          <a:p>
            <a:pPr eaLnBrk="0" fontAlgn="base" hangingPunct="0">
              <a:lnSpc>
                <a:spcPct val="150000"/>
              </a:lnSpc>
              <a:spcBef>
                <a:spcPct val="0"/>
              </a:spcBef>
              <a:spcAft>
                <a:spcPct val="0"/>
              </a:spcAft>
              <a:buClrTx/>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847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5DBB10-2080-5746-8D95-B85AAFEC29E6}"/>
              </a:ext>
            </a:extLst>
          </p:cNvPr>
          <p:cNvSpPr>
            <a:spLocks noGrp="1"/>
          </p:cNvSpPr>
          <p:nvPr>
            <p:ph type="title"/>
          </p:nvPr>
        </p:nvSpPr>
        <p:spPr>
          <a:xfrm>
            <a:off x="1905353" y="1779533"/>
            <a:ext cx="8909887" cy="1696574"/>
          </a:xfrm>
        </p:spPr>
        <p:txBody>
          <a:bodyPr vert="horz" lIns="0" tIns="0" rIns="0" bIns="0" rtlCol="0" anchor="ctr" anchorCtr="0">
            <a:noAutofit/>
          </a:bodyPr>
          <a:lstStyle/>
          <a:p>
            <a:pPr algn="l"/>
            <a:r>
              <a:rPr lang="en-US" b="0" dirty="0">
                <a:latin typeface="Arial"/>
                <a:cs typeface="Arial"/>
              </a:rPr>
              <a:t>OLTP vs. OLAP</a:t>
            </a:r>
          </a:p>
        </p:txBody>
      </p:sp>
    </p:spTree>
    <p:extLst>
      <p:ext uri="{BB962C8B-B14F-4D97-AF65-F5344CB8AC3E}">
        <p14:creationId xmlns:p14="http://schemas.microsoft.com/office/powerpoint/2010/main" val="2616771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6373-C1C0-3151-F1A9-19E200BD4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9E485-838F-FDA1-2CF5-AEDD28BC9BB2}"/>
              </a:ext>
            </a:extLst>
          </p:cNvPr>
          <p:cNvSpPr>
            <a:spLocks noGrp="1"/>
          </p:cNvSpPr>
          <p:nvPr>
            <p:ph type="title"/>
          </p:nvPr>
        </p:nvSpPr>
        <p:spPr>
          <a:xfrm>
            <a:off x="643570" y="576358"/>
            <a:ext cx="10904859" cy="440488"/>
          </a:xfrm>
        </p:spPr>
        <p:txBody>
          <a:bodyPr>
            <a:normAutofit/>
          </a:bodyPr>
          <a:lstStyle/>
          <a:p>
            <a:r>
              <a:rPr lang="en-IN" sz="3200" dirty="0">
                <a:latin typeface="Times New Roman" panose="02020603050405020304" pitchFamily="18" charset="0"/>
                <a:cs typeface="Times New Roman" panose="02020603050405020304" pitchFamily="18" charset="0"/>
              </a:rPr>
              <a:t>What is OLTP?</a:t>
            </a:r>
          </a:p>
        </p:txBody>
      </p:sp>
      <p:sp>
        <p:nvSpPr>
          <p:cNvPr id="3" name="Rectangle 1"/>
          <p:cNvSpPr>
            <a:spLocks noChangeArrowheads="1"/>
          </p:cNvSpPr>
          <p:nvPr/>
        </p:nvSpPr>
        <p:spPr bwMode="auto">
          <a:xfrm>
            <a:off x="993533" y="1835092"/>
            <a:ext cx="5451230"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Purpose: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run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day-to-day business operations.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Fast, simple transactions (e.g., INSERT, UPDATE, DELETE).</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Current, real-time, detailed data.</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Front-line workers (e.g., cashiers, bank tellers, customer service).</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 Systems: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742950" marR="0" lvl="1"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ATM / Banking System</a:t>
            </a:r>
          </a:p>
          <a:p>
            <a:pPr marL="742950" marR="0" lvl="1"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E-commerce Checkout</a:t>
            </a:r>
          </a:p>
          <a:p>
            <a:pPr marL="742950" marR="0" lvl="1"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Flight Reservation System</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Rectangle 3"/>
          <p:cNvSpPr/>
          <p:nvPr/>
        </p:nvSpPr>
        <p:spPr>
          <a:xfrm>
            <a:off x="799496" y="1168783"/>
            <a:ext cx="4994381" cy="430887"/>
          </a:xfrm>
          <a:prstGeom prst="rect">
            <a:avLst/>
          </a:prstGeom>
        </p:spPr>
        <p:txBody>
          <a:bodyPr wrap="none">
            <a:spAutoFit/>
          </a:bodyPr>
          <a:lstStyle/>
          <a:p>
            <a:pPr lvl="0" eaLnBrk="0" fontAlgn="base" hangingPunct="0">
              <a:spcBef>
                <a:spcPct val="0"/>
              </a:spcBef>
              <a:spcAft>
                <a:spcPct val="0"/>
              </a:spcAft>
            </a:pPr>
            <a:r>
              <a:rPr lang="en-US" altLang="en-US" sz="2200" b="1" dirty="0">
                <a:latin typeface="Times New Roman" panose="02020603050405020304" pitchFamily="18" charset="0"/>
                <a:cs typeface="Times New Roman" panose="02020603050405020304" pitchFamily="18" charset="0"/>
              </a:rPr>
              <a:t>OLTP (Online Transaction Processing)</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1026"/>
          <a:stretch/>
        </p:blipFill>
        <p:spPr>
          <a:xfrm>
            <a:off x="6823228" y="1168783"/>
            <a:ext cx="4536434" cy="4036263"/>
          </a:xfrm>
          <a:prstGeom prst="rect">
            <a:avLst/>
          </a:prstGeom>
        </p:spPr>
      </p:pic>
    </p:spTree>
    <p:extLst>
      <p:ext uri="{BB962C8B-B14F-4D97-AF65-F5344CB8AC3E}">
        <p14:creationId xmlns:p14="http://schemas.microsoft.com/office/powerpoint/2010/main" val="1976740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6373-C1C0-3151-F1A9-19E200BD4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9E485-838F-FDA1-2CF5-AEDD28BC9BB2}"/>
              </a:ext>
            </a:extLst>
          </p:cNvPr>
          <p:cNvSpPr>
            <a:spLocks noGrp="1"/>
          </p:cNvSpPr>
          <p:nvPr>
            <p:ph type="title"/>
          </p:nvPr>
        </p:nvSpPr>
        <p:spPr>
          <a:xfrm>
            <a:off x="643570" y="576358"/>
            <a:ext cx="10904859" cy="440488"/>
          </a:xfrm>
        </p:spPr>
        <p:txBody>
          <a:bodyPr>
            <a:normAutofit/>
          </a:bodyPr>
          <a:lstStyle/>
          <a:p>
            <a:r>
              <a:rPr lang="en-IN" sz="3200" dirty="0">
                <a:latin typeface="Times New Roman" panose="02020603050405020304" pitchFamily="18" charset="0"/>
                <a:cs typeface="Times New Roman" panose="02020603050405020304" pitchFamily="18" charset="0"/>
              </a:rPr>
              <a:t>What is OLAP?</a:t>
            </a:r>
          </a:p>
        </p:txBody>
      </p:sp>
      <p:sp>
        <p:nvSpPr>
          <p:cNvPr id="3" name="Rectangle 1"/>
          <p:cNvSpPr>
            <a:spLocks noChangeArrowheads="1"/>
          </p:cNvSpPr>
          <p:nvPr/>
        </p:nvSpPr>
        <p:spPr bwMode="auto">
          <a:xfrm>
            <a:off x="899744" y="1618616"/>
            <a:ext cx="5263663"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Purpose: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analyze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business for decision-making.</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Complex queries and analysis (e.g., "What are the sales trends by region for the last 5 years?").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Historical, aggregated, and summarized data.</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Business analysts, data scientists, executives.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 Systems: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742950" marR="0" lvl="1"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Data Warehouse</a:t>
            </a:r>
          </a:p>
          <a:p>
            <a:pPr marL="742950" marR="0" lvl="1"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Sales Forecasting Reports</a:t>
            </a:r>
          </a:p>
          <a:p>
            <a:pPr marL="742950" marR="0" lvl="1"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Market Trend Analysis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Rectangle 3"/>
          <p:cNvSpPr/>
          <p:nvPr/>
        </p:nvSpPr>
        <p:spPr>
          <a:xfrm>
            <a:off x="726129" y="1113562"/>
            <a:ext cx="4672113" cy="430887"/>
          </a:xfrm>
          <a:prstGeom prst="rect">
            <a:avLst/>
          </a:prstGeom>
        </p:spPr>
        <p:txBody>
          <a:bodyPr wrap="none">
            <a:spAutoFit/>
          </a:bodyPr>
          <a:lstStyle/>
          <a:p>
            <a:r>
              <a:rPr lang="en-US" altLang="en-US" sz="2200" b="1" dirty="0">
                <a:latin typeface="Times New Roman" panose="02020603050405020304" pitchFamily="18" charset="0"/>
                <a:cs typeface="Times New Roman" panose="02020603050405020304" pitchFamily="18" charset="0"/>
              </a:rPr>
              <a:t>OLAP (Online Analytical Processing)</a:t>
            </a:r>
            <a:endParaRPr lang="en-IN" sz="22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1795"/>
          <a:stretch/>
        </p:blipFill>
        <p:spPr>
          <a:xfrm>
            <a:off x="6559063" y="1219070"/>
            <a:ext cx="4672844" cy="4121688"/>
          </a:xfrm>
          <a:prstGeom prst="rect">
            <a:avLst/>
          </a:prstGeom>
        </p:spPr>
      </p:pic>
    </p:spTree>
    <p:extLst>
      <p:ext uri="{BB962C8B-B14F-4D97-AF65-F5344CB8AC3E}">
        <p14:creationId xmlns:p14="http://schemas.microsoft.com/office/powerpoint/2010/main" val="1636679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6373-C1C0-3151-F1A9-19E200BD4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9E485-838F-FDA1-2CF5-AEDD28BC9BB2}"/>
              </a:ext>
            </a:extLst>
          </p:cNvPr>
          <p:cNvSpPr>
            <a:spLocks noGrp="1"/>
          </p:cNvSpPr>
          <p:nvPr>
            <p:ph type="title"/>
          </p:nvPr>
        </p:nvSpPr>
        <p:spPr>
          <a:xfrm>
            <a:off x="643570" y="576358"/>
            <a:ext cx="10904859" cy="440488"/>
          </a:xfrm>
        </p:spPr>
        <p:txBody>
          <a:bodyPr>
            <a:normAutofit/>
          </a:bodyPr>
          <a:lstStyle/>
          <a:p>
            <a:r>
              <a:rPr lang="en-US" sz="3200" dirty="0">
                <a:latin typeface="Times New Roman" panose="02020603050405020304" pitchFamily="18" charset="0"/>
                <a:cs typeface="Times New Roman" panose="02020603050405020304" pitchFamily="18" charset="0"/>
              </a:rPr>
              <a:t>OLTP vs. OLAP</a:t>
            </a:r>
            <a:endParaRPr lang="en-IN" sz="3200"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nvGraphicFramePr>
        <p:xfrm>
          <a:off x="732693" y="1309954"/>
          <a:ext cx="6477000" cy="4402390"/>
        </p:xfrm>
        <a:graphic>
          <a:graphicData uri="http://schemas.openxmlformats.org/drawingml/2006/table">
            <a:tbl>
              <a:tblPr>
                <a:tableStyleId>{7DF18680-E054-41AD-8BC1-D1AEF772440D}</a:tableStyleId>
              </a:tblPr>
              <a:tblGrid>
                <a:gridCol w="1852278">
                  <a:extLst>
                    <a:ext uri="{9D8B030D-6E8A-4147-A177-3AD203B41FA5}">
                      <a16:colId xmlns:a16="http://schemas.microsoft.com/office/drawing/2014/main" val="381490143"/>
                    </a:ext>
                  </a:extLst>
                </a:gridCol>
                <a:gridCol w="2357174">
                  <a:extLst>
                    <a:ext uri="{9D8B030D-6E8A-4147-A177-3AD203B41FA5}">
                      <a16:colId xmlns:a16="http://schemas.microsoft.com/office/drawing/2014/main" val="3799468688"/>
                    </a:ext>
                  </a:extLst>
                </a:gridCol>
                <a:gridCol w="2267548">
                  <a:extLst>
                    <a:ext uri="{9D8B030D-6E8A-4147-A177-3AD203B41FA5}">
                      <a16:colId xmlns:a16="http://schemas.microsoft.com/office/drawing/2014/main" val="1162304898"/>
                    </a:ext>
                  </a:extLst>
                </a:gridCol>
              </a:tblGrid>
              <a:tr h="479476">
                <a:tc>
                  <a:txBody>
                    <a:bodyPr/>
                    <a:lstStyle/>
                    <a:p>
                      <a:pPr rtl="0"/>
                      <a:r>
                        <a:rPr lang="en-IN" b="1" dirty="0">
                          <a:effectLst/>
                        </a:rPr>
                        <a:t>Feature</a:t>
                      </a:r>
                      <a:endParaRPr lang="en-IN" b="1" dirty="0">
                        <a:solidFill>
                          <a:srgbClr val="1B1C1D"/>
                        </a:solidFill>
                        <a:effectLst/>
                        <a:latin typeface="Google Sans Text"/>
                      </a:endParaRPr>
                    </a:p>
                  </a:txBody>
                  <a:tcPr marT="60960" marB="60960" anchor="ctr"/>
                </a:tc>
                <a:tc>
                  <a:txBody>
                    <a:bodyPr/>
                    <a:lstStyle/>
                    <a:p>
                      <a:pPr rtl="0"/>
                      <a:r>
                        <a:rPr lang="en-IN" b="1">
                          <a:effectLst/>
                        </a:rPr>
                        <a:t>OLTP (Transactions)</a:t>
                      </a:r>
                      <a:endParaRPr lang="en-IN" b="1">
                        <a:solidFill>
                          <a:srgbClr val="1B1C1D"/>
                        </a:solidFill>
                        <a:effectLst/>
                        <a:latin typeface="Google Sans Text"/>
                      </a:endParaRPr>
                    </a:p>
                  </a:txBody>
                  <a:tcPr marT="60960" marB="60960" anchor="ctr"/>
                </a:tc>
                <a:tc>
                  <a:txBody>
                    <a:bodyPr/>
                    <a:lstStyle/>
                    <a:p>
                      <a:pPr rtl="0"/>
                      <a:r>
                        <a:rPr lang="en-IN" b="1" dirty="0">
                          <a:effectLst/>
                        </a:rPr>
                        <a:t>OLAP (Analytics)</a:t>
                      </a:r>
                      <a:endParaRPr lang="en-IN" b="1" dirty="0">
                        <a:solidFill>
                          <a:srgbClr val="1B1C1D"/>
                        </a:solidFill>
                        <a:effectLst/>
                        <a:latin typeface="Google Sans Text"/>
                      </a:endParaRPr>
                    </a:p>
                  </a:txBody>
                  <a:tcPr marT="60960" marB="60960" anchor="ctr"/>
                </a:tc>
                <a:extLst>
                  <a:ext uri="{0D108BD9-81ED-4DB2-BD59-A6C34878D82A}">
                    <a16:rowId xmlns:a16="http://schemas.microsoft.com/office/drawing/2014/main" val="3288537642"/>
                  </a:ext>
                </a:extLst>
              </a:tr>
              <a:tr h="479476">
                <a:tc>
                  <a:txBody>
                    <a:bodyPr/>
                    <a:lstStyle/>
                    <a:p>
                      <a:pPr rtl="0"/>
                      <a:r>
                        <a:rPr lang="en-IN" b="1" dirty="0">
                          <a:effectLst/>
                        </a:rPr>
                        <a:t>Primary Goal</a:t>
                      </a:r>
                      <a:endParaRPr lang="en-IN" b="1" dirty="0">
                        <a:solidFill>
                          <a:srgbClr val="1B1C1D"/>
                        </a:solidFill>
                        <a:effectLst/>
                        <a:latin typeface="Google Sans Text"/>
                      </a:endParaRPr>
                    </a:p>
                  </a:txBody>
                  <a:tcPr marT="60960" marB="60960" anchor="ctr"/>
                </a:tc>
                <a:tc>
                  <a:txBody>
                    <a:bodyPr/>
                    <a:lstStyle/>
                    <a:p>
                      <a:pPr rtl="0"/>
                      <a:r>
                        <a:rPr lang="en-IN" dirty="0">
                          <a:effectLst/>
                        </a:rPr>
                        <a:t>Run the Business</a:t>
                      </a:r>
                      <a:endParaRPr lang="en-IN" dirty="0">
                        <a:solidFill>
                          <a:srgbClr val="1B1C1D"/>
                        </a:solidFill>
                        <a:effectLst/>
                        <a:latin typeface="Google Sans Text"/>
                      </a:endParaRPr>
                    </a:p>
                  </a:txBody>
                  <a:tcPr marT="60960" marB="60960" anchor="ctr"/>
                </a:tc>
                <a:tc>
                  <a:txBody>
                    <a:bodyPr/>
                    <a:lstStyle/>
                    <a:p>
                      <a:pPr rtl="0"/>
                      <a:r>
                        <a:rPr lang="en-IN">
                          <a:effectLst/>
                        </a:rPr>
                        <a:t>Analyze the Business</a:t>
                      </a:r>
                      <a:endParaRPr lang="en-IN">
                        <a:solidFill>
                          <a:srgbClr val="1B1C1D"/>
                        </a:solidFill>
                        <a:effectLst/>
                        <a:latin typeface="Google Sans Text"/>
                      </a:endParaRPr>
                    </a:p>
                  </a:txBody>
                  <a:tcPr marT="60960" marB="60960" anchor="ctr"/>
                </a:tc>
                <a:extLst>
                  <a:ext uri="{0D108BD9-81ED-4DB2-BD59-A6C34878D82A}">
                    <a16:rowId xmlns:a16="http://schemas.microsoft.com/office/drawing/2014/main" val="1236402650"/>
                  </a:ext>
                </a:extLst>
              </a:tr>
              <a:tr h="479476">
                <a:tc>
                  <a:txBody>
                    <a:bodyPr/>
                    <a:lstStyle/>
                    <a:p>
                      <a:pPr rtl="0"/>
                      <a:r>
                        <a:rPr lang="en-IN" b="1" dirty="0">
                          <a:effectLst/>
                        </a:rPr>
                        <a:t>Data</a:t>
                      </a:r>
                      <a:endParaRPr lang="en-IN" b="1" dirty="0">
                        <a:solidFill>
                          <a:srgbClr val="1B1C1D"/>
                        </a:solidFill>
                        <a:effectLst/>
                        <a:latin typeface="Google Sans Text"/>
                      </a:endParaRPr>
                    </a:p>
                  </a:txBody>
                  <a:tcPr marT="60960" marB="60960" anchor="ctr"/>
                </a:tc>
                <a:tc>
                  <a:txBody>
                    <a:bodyPr/>
                    <a:lstStyle/>
                    <a:p>
                      <a:pPr rtl="0"/>
                      <a:r>
                        <a:rPr lang="en-IN">
                          <a:effectLst/>
                        </a:rPr>
                        <a:t>Current, Real-Time</a:t>
                      </a:r>
                      <a:endParaRPr lang="en-IN">
                        <a:solidFill>
                          <a:srgbClr val="1B1C1D"/>
                        </a:solidFill>
                        <a:effectLst/>
                        <a:latin typeface="Google Sans Text"/>
                      </a:endParaRPr>
                    </a:p>
                  </a:txBody>
                  <a:tcPr marT="60960" marB="60960" anchor="ctr"/>
                </a:tc>
                <a:tc>
                  <a:txBody>
                    <a:bodyPr/>
                    <a:lstStyle/>
                    <a:p>
                      <a:pPr rtl="0"/>
                      <a:r>
                        <a:rPr lang="en-IN">
                          <a:effectLst/>
                        </a:rPr>
                        <a:t>Historical, Aggregated</a:t>
                      </a:r>
                      <a:endParaRPr lang="en-IN">
                        <a:solidFill>
                          <a:srgbClr val="1B1C1D"/>
                        </a:solidFill>
                        <a:effectLst/>
                        <a:latin typeface="Google Sans Text"/>
                      </a:endParaRPr>
                    </a:p>
                  </a:txBody>
                  <a:tcPr marT="60960" marB="60960" anchor="ctr"/>
                </a:tc>
                <a:extLst>
                  <a:ext uri="{0D108BD9-81ED-4DB2-BD59-A6C34878D82A}">
                    <a16:rowId xmlns:a16="http://schemas.microsoft.com/office/drawing/2014/main" val="1934657140"/>
                  </a:ext>
                </a:extLst>
              </a:tr>
              <a:tr h="811421">
                <a:tc>
                  <a:txBody>
                    <a:bodyPr/>
                    <a:lstStyle/>
                    <a:p>
                      <a:pPr rtl="0"/>
                      <a:r>
                        <a:rPr lang="en-IN" b="1" dirty="0">
                          <a:effectLst/>
                        </a:rPr>
                        <a:t>Operations</a:t>
                      </a:r>
                      <a:endParaRPr lang="en-IN" b="1" dirty="0">
                        <a:solidFill>
                          <a:srgbClr val="1B1C1D"/>
                        </a:solidFill>
                        <a:effectLst/>
                        <a:latin typeface="Google Sans Text"/>
                      </a:endParaRPr>
                    </a:p>
                  </a:txBody>
                  <a:tcPr marT="60960" marB="60960" anchor="ctr"/>
                </a:tc>
                <a:tc>
                  <a:txBody>
                    <a:bodyPr/>
                    <a:lstStyle/>
                    <a:p>
                      <a:pPr rtl="0"/>
                      <a:r>
                        <a:rPr lang="en-IN">
                          <a:effectLst/>
                        </a:rPr>
                        <a:t>Fast, Simple (Write-Heavy)</a:t>
                      </a:r>
                      <a:endParaRPr lang="en-IN">
                        <a:solidFill>
                          <a:srgbClr val="1B1C1D"/>
                        </a:solidFill>
                        <a:effectLst/>
                        <a:latin typeface="Google Sans Text"/>
                      </a:endParaRPr>
                    </a:p>
                  </a:txBody>
                  <a:tcPr marT="60960" marB="60960" anchor="ctr"/>
                </a:tc>
                <a:tc>
                  <a:txBody>
                    <a:bodyPr/>
                    <a:lstStyle/>
                    <a:p>
                      <a:pPr rtl="0"/>
                      <a:r>
                        <a:rPr lang="en-IN">
                          <a:effectLst/>
                        </a:rPr>
                        <a:t>Complex Queries (Read-Heavy)</a:t>
                      </a:r>
                      <a:endParaRPr lang="en-IN">
                        <a:solidFill>
                          <a:srgbClr val="1B1C1D"/>
                        </a:solidFill>
                        <a:effectLst/>
                        <a:latin typeface="Google Sans Text"/>
                      </a:endParaRPr>
                    </a:p>
                  </a:txBody>
                  <a:tcPr marT="60960" marB="60960" anchor="ctr"/>
                </a:tc>
                <a:extLst>
                  <a:ext uri="{0D108BD9-81ED-4DB2-BD59-A6C34878D82A}">
                    <a16:rowId xmlns:a16="http://schemas.microsoft.com/office/drawing/2014/main" val="3292823104"/>
                  </a:ext>
                </a:extLst>
              </a:tr>
              <a:tr h="811421">
                <a:tc>
                  <a:txBody>
                    <a:bodyPr/>
                    <a:lstStyle/>
                    <a:p>
                      <a:pPr rtl="0"/>
                      <a:r>
                        <a:rPr lang="en-IN" b="1" dirty="0">
                          <a:effectLst/>
                        </a:rPr>
                        <a:t>Database Design</a:t>
                      </a:r>
                      <a:endParaRPr lang="en-IN" b="1" dirty="0">
                        <a:solidFill>
                          <a:srgbClr val="1B1C1D"/>
                        </a:solidFill>
                        <a:effectLst/>
                        <a:latin typeface="Google Sans Text"/>
                      </a:endParaRPr>
                    </a:p>
                  </a:txBody>
                  <a:tcPr marT="60960" marB="60960" anchor="ctr"/>
                </a:tc>
                <a:tc>
                  <a:txBody>
                    <a:bodyPr/>
                    <a:lstStyle/>
                    <a:p>
                      <a:pPr rtl="0"/>
                      <a:r>
                        <a:rPr lang="en-IN">
                          <a:effectLst/>
                        </a:rPr>
                        <a:t>Normalized (Reduces Redundancy)</a:t>
                      </a:r>
                      <a:endParaRPr lang="en-IN">
                        <a:solidFill>
                          <a:srgbClr val="1B1C1D"/>
                        </a:solidFill>
                        <a:effectLst/>
                        <a:latin typeface="Google Sans Text"/>
                      </a:endParaRPr>
                    </a:p>
                  </a:txBody>
                  <a:tcPr marT="60960" marB="60960" anchor="ctr"/>
                </a:tc>
                <a:tc>
                  <a:txBody>
                    <a:bodyPr/>
                    <a:lstStyle/>
                    <a:p>
                      <a:pPr rtl="0"/>
                      <a:r>
                        <a:rPr lang="en-IN" dirty="0" err="1">
                          <a:effectLst/>
                        </a:rPr>
                        <a:t>Denormalized</a:t>
                      </a:r>
                      <a:r>
                        <a:rPr lang="en-IN" dirty="0">
                          <a:effectLst/>
                        </a:rPr>
                        <a:t> (Speeds up Queries)</a:t>
                      </a:r>
                      <a:endParaRPr lang="en-IN" dirty="0">
                        <a:solidFill>
                          <a:srgbClr val="1B1C1D"/>
                        </a:solidFill>
                        <a:effectLst/>
                        <a:latin typeface="Google Sans Text"/>
                      </a:endParaRPr>
                    </a:p>
                  </a:txBody>
                  <a:tcPr marT="60960" marB="60960" anchor="ctr"/>
                </a:tc>
                <a:extLst>
                  <a:ext uri="{0D108BD9-81ED-4DB2-BD59-A6C34878D82A}">
                    <a16:rowId xmlns:a16="http://schemas.microsoft.com/office/drawing/2014/main" val="3123285699"/>
                  </a:ext>
                </a:extLst>
              </a:tr>
              <a:tr h="479476">
                <a:tc>
                  <a:txBody>
                    <a:bodyPr/>
                    <a:lstStyle/>
                    <a:p>
                      <a:pPr rtl="0"/>
                      <a:r>
                        <a:rPr lang="en-IN" b="1" dirty="0">
                          <a:effectLst/>
                        </a:rPr>
                        <a:t>Unit of Work</a:t>
                      </a:r>
                      <a:endParaRPr lang="en-IN" b="1" dirty="0">
                        <a:solidFill>
                          <a:srgbClr val="1B1C1D"/>
                        </a:solidFill>
                        <a:effectLst/>
                        <a:latin typeface="Google Sans Text"/>
                      </a:endParaRPr>
                    </a:p>
                  </a:txBody>
                  <a:tcPr marT="60960" marB="60960" anchor="ctr"/>
                </a:tc>
                <a:tc>
                  <a:txBody>
                    <a:bodyPr/>
                    <a:lstStyle/>
                    <a:p>
                      <a:pPr rtl="0"/>
                      <a:r>
                        <a:rPr lang="en-IN">
                          <a:effectLst/>
                        </a:rPr>
                        <a:t>Small, Quick Transactions</a:t>
                      </a:r>
                      <a:endParaRPr lang="en-IN">
                        <a:solidFill>
                          <a:srgbClr val="1B1C1D"/>
                        </a:solidFill>
                        <a:effectLst/>
                        <a:latin typeface="Google Sans Text"/>
                      </a:endParaRPr>
                    </a:p>
                  </a:txBody>
                  <a:tcPr marT="60960" marB="60960" anchor="ctr"/>
                </a:tc>
                <a:tc>
                  <a:txBody>
                    <a:bodyPr/>
                    <a:lstStyle/>
                    <a:p>
                      <a:pPr rtl="0"/>
                      <a:r>
                        <a:rPr lang="en-IN">
                          <a:effectLst/>
                        </a:rPr>
                        <a:t>Large, Complex Queries</a:t>
                      </a:r>
                      <a:endParaRPr lang="en-IN">
                        <a:solidFill>
                          <a:srgbClr val="1B1C1D"/>
                        </a:solidFill>
                        <a:effectLst/>
                        <a:latin typeface="Google Sans Text"/>
                      </a:endParaRPr>
                    </a:p>
                  </a:txBody>
                  <a:tcPr marT="60960" marB="60960" anchor="ctr"/>
                </a:tc>
                <a:extLst>
                  <a:ext uri="{0D108BD9-81ED-4DB2-BD59-A6C34878D82A}">
                    <a16:rowId xmlns:a16="http://schemas.microsoft.com/office/drawing/2014/main" val="599103801"/>
                  </a:ext>
                </a:extLst>
              </a:tr>
              <a:tr h="479476">
                <a:tc>
                  <a:txBody>
                    <a:bodyPr/>
                    <a:lstStyle/>
                    <a:p>
                      <a:pPr rtl="0"/>
                      <a:r>
                        <a:rPr lang="en-IN" b="1" dirty="0">
                          <a:effectLst/>
                        </a:rPr>
                        <a:t>Example</a:t>
                      </a:r>
                      <a:endParaRPr lang="en-IN" b="1" dirty="0">
                        <a:solidFill>
                          <a:srgbClr val="1B1C1D"/>
                        </a:solidFill>
                        <a:effectLst/>
                        <a:latin typeface="Google Sans Text"/>
                      </a:endParaRPr>
                    </a:p>
                  </a:txBody>
                  <a:tcPr marT="60960" marB="60960" anchor="ctr"/>
                </a:tc>
                <a:tc>
                  <a:txBody>
                    <a:bodyPr/>
                    <a:lstStyle/>
                    <a:p>
                      <a:pPr rtl="0"/>
                      <a:r>
                        <a:rPr lang="en-IN">
                          <a:effectLst/>
                        </a:rPr>
                        <a:t>ATM Withdrawal</a:t>
                      </a:r>
                      <a:endParaRPr lang="en-IN">
                        <a:solidFill>
                          <a:srgbClr val="1B1C1D"/>
                        </a:solidFill>
                        <a:effectLst/>
                        <a:latin typeface="Google Sans Text"/>
                      </a:endParaRPr>
                    </a:p>
                  </a:txBody>
                  <a:tcPr marT="60960" marB="60960" anchor="ctr"/>
                </a:tc>
                <a:tc>
                  <a:txBody>
                    <a:bodyPr/>
                    <a:lstStyle/>
                    <a:p>
                      <a:pPr rtl="0"/>
                      <a:r>
                        <a:rPr lang="en-IN" dirty="0">
                          <a:effectLst/>
                        </a:rPr>
                        <a:t>Quarterly Sales Report</a:t>
                      </a:r>
                      <a:endParaRPr lang="en-IN" dirty="0">
                        <a:solidFill>
                          <a:srgbClr val="1B1C1D"/>
                        </a:solidFill>
                        <a:effectLst/>
                        <a:latin typeface="Google Sans Text"/>
                      </a:endParaRPr>
                    </a:p>
                  </a:txBody>
                  <a:tcPr marT="60960" marB="60960" anchor="ctr"/>
                </a:tc>
                <a:extLst>
                  <a:ext uri="{0D108BD9-81ED-4DB2-BD59-A6C34878D82A}">
                    <a16:rowId xmlns:a16="http://schemas.microsoft.com/office/drawing/2014/main" val="3281070989"/>
                  </a:ext>
                </a:extLst>
              </a:tr>
            </a:tbl>
          </a:graphicData>
        </a:graphic>
      </p:graphicFrame>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12308"/>
          <a:stretch/>
        </p:blipFill>
        <p:spPr>
          <a:xfrm>
            <a:off x="7394330" y="1309954"/>
            <a:ext cx="4191113" cy="3675284"/>
          </a:xfrm>
          <a:prstGeom prst="rect">
            <a:avLst/>
          </a:prstGeom>
        </p:spPr>
      </p:pic>
    </p:spTree>
    <p:extLst>
      <p:ext uri="{BB962C8B-B14F-4D97-AF65-F5344CB8AC3E}">
        <p14:creationId xmlns:p14="http://schemas.microsoft.com/office/powerpoint/2010/main" val="486429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6373-C1C0-3151-F1A9-19E200BD4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9E485-838F-FDA1-2CF5-AEDD28BC9BB2}"/>
              </a:ext>
            </a:extLst>
          </p:cNvPr>
          <p:cNvSpPr>
            <a:spLocks noGrp="1"/>
          </p:cNvSpPr>
          <p:nvPr>
            <p:ph type="title"/>
          </p:nvPr>
        </p:nvSpPr>
        <p:spPr>
          <a:xfrm>
            <a:off x="643570" y="576358"/>
            <a:ext cx="10904859" cy="440488"/>
          </a:xfrm>
        </p:spPr>
        <p:txBody>
          <a:bodyPr>
            <a:normAutofit/>
          </a:bodyPr>
          <a:lstStyle/>
          <a:p>
            <a:r>
              <a:rPr lang="en-IN" sz="3200" dirty="0">
                <a:latin typeface="Times New Roman" panose="02020603050405020304" pitchFamily="18" charset="0"/>
                <a:cs typeface="Times New Roman" panose="02020603050405020304" pitchFamily="18" charset="0"/>
              </a:rPr>
              <a:t>A Simple Analogy</a:t>
            </a:r>
          </a:p>
        </p:txBody>
      </p:sp>
      <p:sp>
        <p:nvSpPr>
          <p:cNvPr id="3" name="Rectangle 2"/>
          <p:cNvSpPr/>
          <p:nvPr/>
        </p:nvSpPr>
        <p:spPr>
          <a:xfrm>
            <a:off x="515815" y="1395525"/>
            <a:ext cx="5914292" cy="3693319"/>
          </a:xfrm>
          <a:prstGeom prst="rect">
            <a:avLst/>
          </a:prstGeom>
        </p:spPr>
        <p:txBody>
          <a:bodyPr wrap="square">
            <a:spAutoFit/>
          </a:bodyPr>
          <a:lstStyle/>
          <a:p>
            <a:pPr lvl="1"/>
            <a:r>
              <a:rPr lang="en-US" b="1" dirty="0">
                <a:latin typeface="Times New Roman" panose="02020603050405020304" pitchFamily="18" charset="0"/>
                <a:cs typeface="Times New Roman" panose="02020603050405020304" pitchFamily="18" charset="0"/>
              </a:rPr>
              <a:t>OLTP is like a Cash Register:</a:t>
            </a: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Handles one customer at a time.</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Must be fast and accurate.</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Records the </a:t>
            </a:r>
            <a:r>
              <a:rPr lang="en-US" i="1" dirty="0">
                <a:latin typeface="Times New Roman" panose="02020603050405020304" pitchFamily="18" charset="0"/>
                <a:cs typeface="Times New Roman" panose="02020603050405020304" pitchFamily="18" charset="0"/>
              </a:rPr>
              <a:t>current</a:t>
            </a:r>
            <a:r>
              <a:rPr lang="en-US" dirty="0">
                <a:latin typeface="Times New Roman" panose="02020603050405020304" pitchFamily="18" charset="0"/>
                <a:cs typeface="Times New Roman" panose="02020603050405020304" pitchFamily="18" charset="0"/>
              </a:rPr>
              <a:t> sale.</a:t>
            </a:r>
          </a:p>
          <a:p>
            <a:pPr marL="1200150" lvl="2"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OLAP is like the Business Analyst's Office:</a:t>
            </a: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Looks at </a:t>
            </a:r>
            <a:r>
              <a:rPr lang="en-US" i="1" dirty="0">
                <a:latin typeface="Times New Roman" panose="02020603050405020304" pitchFamily="18" charset="0"/>
                <a:cs typeface="Times New Roman" panose="02020603050405020304" pitchFamily="18" charset="0"/>
              </a:rPr>
              <a:t>all</a:t>
            </a:r>
            <a:r>
              <a:rPr lang="en-US" dirty="0">
                <a:latin typeface="Times New Roman" panose="02020603050405020304" pitchFamily="18" charset="0"/>
                <a:cs typeface="Times New Roman" panose="02020603050405020304" pitchFamily="18" charset="0"/>
              </a:rPr>
              <a:t> the sales receipts from the past year.</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Analyzes trends and performance.</a:t>
            </a:r>
          </a:p>
          <a:p>
            <a:pPr marL="1200150" lvl="2"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Asks complex questions ("What's our most popular item?").</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6410"/>
          <a:stretch/>
        </p:blipFill>
        <p:spPr>
          <a:xfrm>
            <a:off x="6614745" y="1299474"/>
            <a:ext cx="4648200" cy="3885419"/>
          </a:xfrm>
          <a:prstGeom prst="rect">
            <a:avLst/>
          </a:prstGeom>
        </p:spPr>
      </p:pic>
    </p:spTree>
    <p:extLst>
      <p:ext uri="{BB962C8B-B14F-4D97-AF65-F5344CB8AC3E}">
        <p14:creationId xmlns:p14="http://schemas.microsoft.com/office/powerpoint/2010/main" val="1169110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6373-C1C0-3151-F1A9-19E200BD4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9E485-838F-FDA1-2CF5-AEDD28BC9BB2}"/>
              </a:ext>
            </a:extLst>
          </p:cNvPr>
          <p:cNvSpPr>
            <a:spLocks noGrp="1"/>
          </p:cNvSpPr>
          <p:nvPr>
            <p:ph type="title"/>
          </p:nvPr>
        </p:nvSpPr>
        <p:spPr>
          <a:xfrm>
            <a:off x="643570" y="576358"/>
            <a:ext cx="10904859" cy="440488"/>
          </a:xfrm>
        </p:spPr>
        <p:txBody>
          <a:bodyPr>
            <a:normAutofit/>
          </a:bodyPr>
          <a:lstStyle/>
          <a:p>
            <a:r>
              <a:rPr lang="en-IN" sz="3200" dirty="0">
                <a:latin typeface="Times New Roman" panose="02020603050405020304" pitchFamily="18" charset="0"/>
                <a:cs typeface="Times New Roman" panose="02020603050405020304" pitchFamily="18" charset="0"/>
              </a:rPr>
              <a:t>Why Keep Them Separate?</a:t>
            </a:r>
          </a:p>
        </p:txBody>
      </p:sp>
      <p:sp>
        <p:nvSpPr>
          <p:cNvPr id="3" name="Rectangle 1"/>
          <p:cNvSpPr>
            <a:spLocks noChangeArrowheads="1"/>
          </p:cNvSpPr>
          <p:nvPr/>
        </p:nvSpPr>
        <p:spPr bwMode="auto">
          <a:xfrm>
            <a:off x="792715" y="1124244"/>
            <a:ext cx="5999077" cy="513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Why Can't We Just Analyze the OLTP System?</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Performance:</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742950" marR="0" lvl="1"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Running a massive analytical query (OLAP) on your live transaction system (OLTP) would be like asking a cashier to stop working and count all the money in the vault.</a:t>
            </a:r>
          </a:p>
          <a:p>
            <a:pPr marL="742950" marR="0" lvl="1"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would grind your daily business to a halt.</a:t>
            </a:r>
          </a:p>
          <a:p>
            <a:pPr marR="0" lvl="0" algn="just"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Structure:</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1"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OLTP systems are not designed (normalized) for complex queries; they are designed for fast transaction speed.</a:t>
            </a:r>
          </a:p>
          <a:p>
            <a:pPr marR="0" lvl="0" algn="just" defTabSz="914400" rtl="0" eaLnBrk="0" fontAlgn="base" latinLnBrk="0" hangingPunct="0">
              <a:lnSpc>
                <a:spcPct val="100000"/>
              </a:lnSpc>
              <a:spcBef>
                <a:spcPct val="0"/>
              </a:spcBef>
              <a:spcAft>
                <a:spcPct val="0"/>
              </a:spcAft>
              <a:buClrTx/>
              <a:buSzTx/>
              <a:tabLst/>
            </a:pPr>
            <a:endPar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Solution:</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1"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 regularly move data from OLTP systems (and other sources) into an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OLAP system (the Data Warehouse)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where it can be analyzed safely.</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650" t="10641" r="2992" b="3718"/>
          <a:stretch/>
        </p:blipFill>
        <p:spPr>
          <a:xfrm>
            <a:off x="6983909" y="1362808"/>
            <a:ext cx="4252738" cy="3859823"/>
          </a:xfrm>
          <a:prstGeom prst="rect">
            <a:avLst/>
          </a:prstGeom>
        </p:spPr>
      </p:pic>
    </p:spTree>
    <p:extLst>
      <p:ext uri="{BB962C8B-B14F-4D97-AF65-F5344CB8AC3E}">
        <p14:creationId xmlns:p14="http://schemas.microsoft.com/office/powerpoint/2010/main" val="1865179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6373-C1C0-3151-F1A9-19E200BD4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9E485-838F-FDA1-2CF5-AEDD28BC9BB2}"/>
              </a:ext>
            </a:extLst>
          </p:cNvPr>
          <p:cNvSpPr>
            <a:spLocks noGrp="1"/>
          </p:cNvSpPr>
          <p:nvPr>
            <p:ph type="title"/>
          </p:nvPr>
        </p:nvSpPr>
        <p:spPr>
          <a:xfrm>
            <a:off x="643570" y="576358"/>
            <a:ext cx="10904859" cy="440488"/>
          </a:xfrm>
        </p:spPr>
        <p:txBody>
          <a:bodyPr>
            <a:normAutofit/>
          </a:bodyPr>
          <a:lstStyle/>
          <a:p>
            <a:r>
              <a:rPr lang="en-US" sz="3200" dirty="0">
                <a:latin typeface="Times New Roman" panose="02020603050405020304" pitchFamily="18" charset="0"/>
                <a:cs typeface="Times New Roman" panose="02020603050405020304" pitchFamily="18" charset="0"/>
              </a:rPr>
              <a:t>The Core Purpose</a:t>
            </a:r>
            <a:endParaRPr lang="en-US" sz="2900" dirty="0">
              <a:latin typeface="Times New Roman" panose="02020603050405020304" pitchFamily="18" charset="0"/>
              <a:cs typeface="Times New Roman" panose="02020603050405020304" pitchFamily="18" charset="0"/>
            </a:endParaRPr>
          </a:p>
        </p:txBody>
      </p:sp>
      <p:sp>
        <p:nvSpPr>
          <p:cNvPr id="4" name="Rectangle 3"/>
          <p:cNvSpPr/>
          <p:nvPr/>
        </p:nvSpPr>
        <p:spPr>
          <a:xfrm>
            <a:off x="643570" y="1197370"/>
            <a:ext cx="4451603" cy="430887"/>
          </a:xfrm>
          <a:prstGeom prst="rect">
            <a:avLst/>
          </a:prstGeom>
        </p:spPr>
        <p:txBody>
          <a:bodyPr wrap="none">
            <a:spAutoFit/>
          </a:bodyPr>
          <a:lstStyle/>
          <a:p>
            <a:r>
              <a:rPr lang="en-US" sz="2200" b="1" dirty="0">
                <a:latin typeface="Times New Roman" panose="02020603050405020304" pitchFamily="18" charset="0"/>
                <a:cs typeface="Times New Roman" panose="02020603050405020304" pitchFamily="18" charset="0"/>
              </a:rPr>
              <a:t>From Raw Data to Smart Decisions</a:t>
            </a:r>
            <a:endParaRPr lang="en-IN" sz="2200" b="1" dirty="0">
              <a:latin typeface="Times New Roman" panose="02020603050405020304" pitchFamily="18" charset="0"/>
              <a:cs typeface="Times New Roman" panose="02020603050405020304" pitchFamily="18" charset="0"/>
            </a:endParaRPr>
          </a:p>
        </p:txBody>
      </p:sp>
      <p:sp>
        <p:nvSpPr>
          <p:cNvPr id="5" name="Rectangle 4"/>
          <p:cNvSpPr/>
          <p:nvPr/>
        </p:nvSpPr>
        <p:spPr>
          <a:xfrm>
            <a:off x="432555" y="1913878"/>
            <a:ext cx="6427465" cy="2308324"/>
          </a:xfrm>
          <a:prstGeom prst="rect">
            <a:avLst/>
          </a:prstGeom>
        </p:spPr>
        <p:txBody>
          <a:bodyPr wrap="square">
            <a:spAutoFit/>
          </a:bodyPr>
          <a:lstStyle/>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Store Historical Data:</a:t>
            </a:r>
            <a:r>
              <a:rPr lang="en-US" dirty="0">
                <a:latin typeface="Times New Roman" panose="02020603050405020304" pitchFamily="18" charset="0"/>
                <a:cs typeface="Times New Roman" panose="02020603050405020304" pitchFamily="18" charset="0"/>
              </a:rPr>
              <a:t> A DW acts as a "time machine," storing data from months, years, or even decades.</a:t>
            </a: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Enable Deep Analysis:</a:t>
            </a:r>
            <a:r>
              <a:rPr lang="en-US" dirty="0">
                <a:latin typeface="Times New Roman" panose="02020603050405020304" pitchFamily="18" charset="0"/>
                <a:cs typeface="Times New Roman" panose="02020603050405020304" pitchFamily="18" charset="0"/>
              </a:rPr>
              <a:t> This historical record allows you to perform complex queries, spot trends, and find patterns.</a:t>
            </a:r>
          </a:p>
          <a:p>
            <a:pPr marL="742950" lvl="1"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Improve Decision-Making:</a:t>
            </a:r>
            <a:r>
              <a:rPr lang="en-US" dirty="0">
                <a:latin typeface="Times New Roman" panose="02020603050405020304" pitchFamily="18" charset="0"/>
                <a:cs typeface="Times New Roman" panose="02020603050405020304" pitchFamily="18" charset="0"/>
              </a:rPr>
              <a:t> The ultimate goal is to provide clean, reliable data to drive strategy.</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1667"/>
          <a:stretch/>
        </p:blipFill>
        <p:spPr>
          <a:xfrm>
            <a:off x="7053450" y="1412813"/>
            <a:ext cx="4273188" cy="3774649"/>
          </a:xfrm>
          <a:prstGeom prst="rect">
            <a:avLst/>
          </a:prstGeom>
        </p:spPr>
      </p:pic>
    </p:spTree>
    <p:extLst>
      <p:ext uri="{BB962C8B-B14F-4D97-AF65-F5344CB8AC3E}">
        <p14:creationId xmlns:p14="http://schemas.microsoft.com/office/powerpoint/2010/main" val="1984480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6373-C1C0-3151-F1A9-19E200BD4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9E485-838F-FDA1-2CF5-AEDD28BC9BB2}"/>
              </a:ext>
            </a:extLst>
          </p:cNvPr>
          <p:cNvSpPr>
            <a:spLocks noGrp="1"/>
          </p:cNvSpPr>
          <p:nvPr>
            <p:ph type="title"/>
          </p:nvPr>
        </p:nvSpPr>
        <p:spPr>
          <a:xfrm>
            <a:off x="643570" y="576358"/>
            <a:ext cx="10904859" cy="440488"/>
          </a:xfrm>
        </p:spPr>
        <p:txBody>
          <a:bodyPr>
            <a:normAutofit/>
          </a:bodyPr>
          <a:lstStyle/>
          <a:p>
            <a:r>
              <a:rPr lang="en-IN" sz="3200" dirty="0">
                <a:latin typeface="Times New Roman" panose="02020603050405020304" pitchFamily="18" charset="0"/>
                <a:cs typeface="Times New Roman" panose="02020603050405020304" pitchFamily="18" charset="0"/>
              </a:rPr>
              <a:t>Summary</a:t>
            </a:r>
          </a:p>
        </p:txBody>
      </p:sp>
      <p:sp>
        <p:nvSpPr>
          <p:cNvPr id="6" name="Rectangle 3"/>
          <p:cNvSpPr>
            <a:spLocks noChangeArrowheads="1"/>
          </p:cNvSpPr>
          <p:nvPr/>
        </p:nvSpPr>
        <p:spPr bwMode="auto">
          <a:xfrm>
            <a:off x="335839" y="1572364"/>
            <a:ext cx="600341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742950" marR="0" lvl="1"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OLTP (Transactions):</a:t>
            </a:r>
            <a:r>
              <a:rPr kumimoji="0" lang="en-US" altLang="en-US" sz="1800" b="0" i="0" u="none" strike="noStrike" cap="none" normalizeH="0" baseline="0" dirty="0">
                <a:ln>
                  <a:noFill/>
                </a:ln>
                <a:solidFill>
                  <a:schemeClr val="tx1"/>
                </a:solidFill>
                <a:effectLst/>
                <a:latin typeface="Arial" panose="020B0604020202020204" pitchFamily="34" charset="0"/>
              </a:rPr>
              <a:t> Runs the business. Fast, simple, current data.</a:t>
            </a:r>
          </a:p>
          <a:p>
            <a:pPr marL="742950" marR="0" lvl="1"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742950" marR="0" lvl="1"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OLAP (Analytics):</a:t>
            </a:r>
            <a:r>
              <a:rPr kumimoji="0" lang="en-US" altLang="en-US" sz="1800" b="0" i="0" u="none" strike="noStrike" cap="none" normalizeH="0" baseline="0" dirty="0">
                <a:ln>
                  <a:noFill/>
                </a:ln>
                <a:solidFill>
                  <a:schemeClr val="tx1"/>
                </a:solidFill>
                <a:effectLst/>
                <a:latin typeface="Arial" panose="020B0604020202020204" pitchFamily="34" charset="0"/>
              </a:rPr>
              <a:t> Analyzes the business. Complex, historical data.</a:t>
            </a:r>
          </a:p>
          <a:p>
            <a:pPr marL="742950" marR="0" lvl="1"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742950" marR="0" lvl="1"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 </a:t>
            </a:r>
            <a:r>
              <a:rPr kumimoji="0" lang="en-US" altLang="en-US" sz="1800" b="1" i="0" u="none" strike="noStrike" cap="none" normalizeH="0" baseline="0" dirty="0">
                <a:ln>
                  <a:noFill/>
                </a:ln>
                <a:solidFill>
                  <a:schemeClr val="tx1"/>
                </a:solidFill>
                <a:effectLst/>
                <a:latin typeface="Arial" panose="020B0604020202020204" pitchFamily="34" charset="0"/>
              </a:rPr>
              <a:t>Data Warehouse</a:t>
            </a:r>
            <a:r>
              <a:rPr kumimoji="0" lang="en-US" altLang="en-US" sz="1800" b="0" i="0" u="none" strike="noStrike" cap="none" normalizeH="0" baseline="0" dirty="0">
                <a:ln>
                  <a:noFill/>
                </a:ln>
                <a:solidFill>
                  <a:schemeClr val="tx1"/>
                </a:solidFill>
                <a:effectLst/>
                <a:latin typeface="Arial" panose="020B0604020202020204" pitchFamily="34" charset="0"/>
              </a:rPr>
              <a:t> is an </a:t>
            </a:r>
            <a:r>
              <a:rPr kumimoji="0" lang="en-US" altLang="en-US" sz="1800" b="1" i="0" u="none" strike="noStrike" cap="none" normalizeH="0" baseline="0" dirty="0">
                <a:ln>
                  <a:noFill/>
                </a:ln>
                <a:solidFill>
                  <a:schemeClr val="tx1"/>
                </a:solidFill>
                <a:effectLst/>
                <a:latin typeface="Arial" panose="020B0604020202020204" pitchFamily="34" charset="0"/>
              </a:rPr>
              <a:t>OLAP</a:t>
            </a:r>
            <a:r>
              <a:rPr kumimoji="0" lang="en-US" altLang="en-US" sz="1800" b="0" i="0" u="none" strike="noStrike" cap="none" normalizeH="0" baseline="0" dirty="0">
                <a:ln>
                  <a:noFill/>
                </a:ln>
                <a:solidFill>
                  <a:schemeClr val="tx1"/>
                </a:solidFill>
                <a:effectLst/>
                <a:latin typeface="Arial" panose="020B0604020202020204" pitchFamily="34" charset="0"/>
              </a:rPr>
              <a:t> system.</a:t>
            </a:r>
          </a:p>
          <a:p>
            <a:pPr marL="742950" marR="0" lvl="1"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742950" marR="0" lvl="1"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They must be kept separate to ensure the speed and stability of daily business operations.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239" t="15385" r="1711" b="2180"/>
          <a:stretch/>
        </p:blipFill>
        <p:spPr>
          <a:xfrm>
            <a:off x="6669427" y="1171083"/>
            <a:ext cx="4552487" cy="3866909"/>
          </a:xfrm>
          <a:prstGeom prst="rect">
            <a:avLst/>
          </a:prstGeom>
        </p:spPr>
      </p:pic>
    </p:spTree>
    <p:extLst>
      <p:ext uri="{BB962C8B-B14F-4D97-AF65-F5344CB8AC3E}">
        <p14:creationId xmlns:p14="http://schemas.microsoft.com/office/powerpoint/2010/main" val="309959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D0D79-F28E-B31C-5975-A0D3CC86F3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E059C6-85BA-4084-1DF2-45B8E4F56CF2}"/>
              </a:ext>
            </a:extLst>
          </p:cNvPr>
          <p:cNvSpPr>
            <a:spLocks noGrp="1"/>
          </p:cNvSpPr>
          <p:nvPr>
            <p:ph type="title"/>
          </p:nvPr>
        </p:nvSpPr>
        <p:spPr>
          <a:xfrm>
            <a:off x="1019985" y="1784818"/>
            <a:ext cx="10532918" cy="1292678"/>
          </a:xfrm>
        </p:spPr>
        <p:txBody>
          <a:bodyPr>
            <a:normAutofit/>
          </a:bodyPr>
          <a:lstStyle/>
          <a:p>
            <a:pPr algn="l"/>
            <a:r>
              <a:rPr lang="en-US" dirty="0">
                <a:latin typeface="Times New Roman" panose="02020603050405020304" pitchFamily="18" charset="0"/>
                <a:cs typeface="Times New Roman" panose="02020603050405020304" pitchFamily="18" charset="0"/>
              </a:rPr>
              <a:t>Top-Down vs. Bottom-Up Approaches</a:t>
            </a:r>
          </a:p>
        </p:txBody>
      </p:sp>
    </p:spTree>
    <p:extLst>
      <p:ext uri="{BB962C8B-B14F-4D97-AF65-F5344CB8AC3E}">
        <p14:creationId xmlns:p14="http://schemas.microsoft.com/office/powerpoint/2010/main" val="4124011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0E8B9A-5321-64EE-E38E-94B4DCFAF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F9DC04-8740-8404-A7C0-372D3B8AA28F}"/>
              </a:ext>
            </a:extLst>
          </p:cNvPr>
          <p:cNvSpPr>
            <a:spLocks noGrp="1"/>
          </p:cNvSpPr>
          <p:nvPr>
            <p:ph type="title"/>
          </p:nvPr>
        </p:nvSpPr>
        <p:spPr>
          <a:xfrm>
            <a:off x="597460" y="601195"/>
            <a:ext cx="10807652" cy="440488"/>
          </a:xfrm>
        </p:spPr>
        <p:txBody>
          <a:bodyPr>
            <a:normAutofit/>
          </a:bodyPr>
          <a:lstStyle/>
          <a:p>
            <a:r>
              <a:rPr lang="en-US" dirty="0">
                <a:latin typeface="Times New Roman" panose="02020603050405020304" pitchFamily="18" charset="0"/>
                <a:cs typeface="Times New Roman" panose="02020603050405020304" pitchFamily="18" charset="0"/>
              </a:rPr>
              <a:t>What is a Design Approach?</a:t>
            </a:r>
          </a:p>
        </p:txBody>
      </p:sp>
      <p:sp>
        <p:nvSpPr>
          <p:cNvPr id="5" name="TextBox 4">
            <a:extLst>
              <a:ext uri="{FF2B5EF4-FFF2-40B4-BE49-F238E27FC236}">
                <a16:creationId xmlns:a16="http://schemas.microsoft.com/office/drawing/2014/main" id="{180D3428-1C8E-624A-DB5B-C97A5F5396CA}"/>
              </a:ext>
            </a:extLst>
          </p:cNvPr>
          <p:cNvSpPr txBox="1"/>
          <p:nvPr/>
        </p:nvSpPr>
        <p:spPr>
          <a:xfrm>
            <a:off x="480502" y="1141918"/>
            <a:ext cx="5359859" cy="4613058"/>
          </a:xfrm>
          <a:prstGeom prst="rect">
            <a:avLst/>
          </a:prstGeom>
          <a:noFill/>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When building a data warehouse, the fundamental question is: </a:t>
            </a:r>
            <a:r>
              <a:rPr lang="en-US" b="1" dirty="0">
                <a:latin typeface="Times New Roman" panose="02020603050405020304" pitchFamily="18" charset="0"/>
                <a:cs typeface="Times New Roman" panose="02020603050405020304" pitchFamily="18" charset="0"/>
              </a:rPr>
              <a:t>Where do we begin?</a:t>
            </a:r>
            <a:endParaRPr lang="en-US"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Do we build the entire city first, then the houses? Or build the houses first and then connect them to form a city? This choice defines the entire project's strategy, timeline, and cost.</a:t>
            </a: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Top-Down Approach</a:t>
            </a:r>
            <a:r>
              <a:rPr lang="en-US" dirty="0">
                <a:latin typeface="Times New Roman" panose="02020603050405020304" pitchFamily="18" charset="0"/>
                <a:cs typeface="Times New Roman" panose="02020603050405020304" pitchFamily="18" charset="0"/>
              </a:rPr>
              <a:t>: Build a single, centralized enterprise data warehouse first.</a:t>
            </a: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Bottom-Up Approach</a:t>
            </a:r>
            <a:r>
              <a:rPr lang="en-US" dirty="0">
                <a:latin typeface="Times New Roman" panose="02020603050405020304" pitchFamily="18" charset="0"/>
                <a:cs typeface="Times New Roman" panose="02020603050405020304" pitchFamily="18" charset="0"/>
              </a:rPr>
              <a:t>: Build individual, departmental data marts first and integrate them over time.</a:t>
            </a:r>
          </a:p>
        </p:txBody>
      </p:sp>
      <p:pic>
        <p:nvPicPr>
          <p:cNvPr id="14" name="Picture 13">
            <a:extLst>
              <a:ext uri="{FF2B5EF4-FFF2-40B4-BE49-F238E27FC236}">
                <a16:creationId xmlns:a16="http://schemas.microsoft.com/office/drawing/2014/main" id="{A4C9188C-F2D8-553C-4719-EA8B0848F6EF}"/>
              </a:ext>
            </a:extLst>
          </p:cNvPr>
          <p:cNvPicPr>
            <a:picLocks noChangeAspect="1"/>
          </p:cNvPicPr>
          <p:nvPr/>
        </p:nvPicPr>
        <p:blipFill>
          <a:blip r:embed="rId3"/>
          <a:stretch>
            <a:fillRect/>
          </a:stretch>
        </p:blipFill>
        <p:spPr>
          <a:xfrm>
            <a:off x="5978013" y="875071"/>
            <a:ext cx="6054037" cy="5220929"/>
          </a:xfrm>
          <a:prstGeom prst="rect">
            <a:avLst/>
          </a:prstGeom>
        </p:spPr>
      </p:pic>
    </p:spTree>
    <p:extLst>
      <p:ext uri="{BB962C8B-B14F-4D97-AF65-F5344CB8AC3E}">
        <p14:creationId xmlns:p14="http://schemas.microsoft.com/office/powerpoint/2010/main" val="2853415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5756A-1633-0D7D-3606-6257F2C2752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 Top-Down Approach (Inmon Model)</a:t>
            </a:r>
          </a:p>
        </p:txBody>
      </p:sp>
      <p:sp>
        <p:nvSpPr>
          <p:cNvPr id="3" name="Text Placeholder 2">
            <a:extLst>
              <a:ext uri="{FF2B5EF4-FFF2-40B4-BE49-F238E27FC236}">
                <a16:creationId xmlns:a16="http://schemas.microsoft.com/office/drawing/2014/main" id="{DFF3CB99-8865-AEA2-E87F-AD3493E0C235}"/>
              </a:ext>
            </a:extLst>
          </p:cNvPr>
          <p:cNvSpPr>
            <a:spLocks noGrp="1"/>
          </p:cNvSpPr>
          <p:nvPr>
            <p:ph type="body" sz="quarter" idx="10"/>
          </p:nvPr>
        </p:nvSpPr>
        <p:spPr>
          <a:xfrm>
            <a:off x="572408" y="1216296"/>
            <a:ext cx="11619592" cy="5070007"/>
          </a:xfrm>
        </p:spPr>
        <p:txBody>
          <a:bodyPr vert="horz" lIns="91440" tIns="45720" rIns="91440" bIns="45720" rtlCol="0" anchor="t">
            <a:noAutofit/>
          </a:bodyPr>
          <a:lstStyle/>
          <a:p>
            <a:pPr marL="0" indent="0">
              <a:lnSpc>
                <a:spcPct val="100000"/>
              </a:lnSpc>
              <a:buNone/>
            </a:pPr>
            <a:r>
              <a:rPr lang="en-US" sz="1800" dirty="0">
                <a:latin typeface="Times New Roman" panose="02020603050405020304" pitchFamily="18" charset="0"/>
                <a:cs typeface="Times New Roman" panose="02020603050405020304" pitchFamily="18" charset="0"/>
              </a:rPr>
              <a:t>Championed by </a:t>
            </a:r>
            <a:r>
              <a:rPr lang="en-US" sz="1800" b="1" dirty="0">
                <a:latin typeface="Times New Roman" panose="02020603050405020304" pitchFamily="18" charset="0"/>
                <a:cs typeface="Times New Roman" panose="02020603050405020304" pitchFamily="18" charset="0"/>
              </a:rPr>
              <a:t>Bill Inmon</a:t>
            </a:r>
            <a:r>
              <a:rPr lang="en-US" sz="1800" dirty="0">
                <a:latin typeface="Times New Roman" panose="02020603050405020304" pitchFamily="18" charset="0"/>
                <a:cs typeface="Times New Roman" panose="02020603050405020304" pitchFamily="18" charset="0"/>
              </a:rPr>
              <a:t>, this model advocates for a holistic, enterprise-wide strategy from the start.</a:t>
            </a:r>
          </a:p>
          <a:p>
            <a:pPr marL="598805" lvl="1" indent="-243205">
              <a:lnSpc>
                <a:spcPct val="100000"/>
              </a:lnSpc>
            </a:pPr>
            <a:r>
              <a:rPr lang="en-US" sz="1800" b="1" dirty="0">
                <a:latin typeface="Times New Roman" panose="02020603050405020304" pitchFamily="18" charset="0"/>
                <a:cs typeface="Times New Roman" panose="02020603050405020304" pitchFamily="18" charset="0"/>
              </a:rPr>
              <a:t>Analogy</a:t>
            </a:r>
            <a:r>
              <a:rPr lang="en-US" sz="1800" dirty="0">
                <a:latin typeface="Times New Roman" panose="02020603050405020304" pitchFamily="18" charset="0"/>
                <a:cs typeface="Times New Roman" panose="02020603050405020304" pitchFamily="18" charset="0"/>
              </a:rPr>
              <a:t>: Building a central city reservoir (the Data Warehouse) before laying pipes to individual neighborhoods (Data Marts).</a:t>
            </a:r>
          </a:p>
          <a:p>
            <a:pPr marL="598805" lvl="1" indent="-243205">
              <a:lnSpc>
                <a:spcPct val="100000"/>
              </a:lnSpc>
            </a:pPr>
            <a:r>
              <a:rPr lang="en-US" sz="1800" b="1" dirty="0">
                <a:latin typeface="Times New Roman" panose="02020603050405020304" pitchFamily="18" charset="0"/>
                <a:cs typeface="Times New Roman" panose="02020603050405020304" pitchFamily="18" charset="0"/>
              </a:rPr>
              <a:t>Philosophy</a:t>
            </a:r>
            <a:r>
              <a:rPr lang="en-US" sz="1800" dirty="0">
                <a:latin typeface="Times New Roman" panose="02020603050405020304" pitchFamily="18" charset="0"/>
                <a:cs typeface="Times New Roman" panose="02020603050405020304" pitchFamily="18" charset="0"/>
              </a:rPr>
              <a:t>: Start with the big picture. Create a single, centralized, and normalized </a:t>
            </a:r>
            <a:r>
              <a:rPr lang="en-US" sz="1800" b="1" dirty="0">
                <a:latin typeface="Times New Roman" panose="02020603050405020304" pitchFamily="18" charset="0"/>
                <a:cs typeface="Times New Roman" panose="02020603050405020304" pitchFamily="18" charset="0"/>
              </a:rPr>
              <a:t>Enterprise Data Warehouse (EDW)</a:t>
            </a:r>
            <a:r>
              <a:rPr lang="en-US" sz="1800" dirty="0">
                <a:latin typeface="Times New Roman" panose="02020603050405020304" pitchFamily="18" charset="0"/>
                <a:cs typeface="Times New Roman" panose="02020603050405020304" pitchFamily="18" charset="0"/>
              </a:rPr>
              <a:t> as the ultimate source of truth.</a:t>
            </a:r>
          </a:p>
          <a:p>
            <a:pPr marL="598805" lvl="1" indent="-243205">
              <a:lnSpc>
                <a:spcPct val="100000"/>
              </a:lnSpc>
            </a:pPr>
            <a:r>
              <a:rPr lang="en-US" sz="1800" b="1" dirty="0">
                <a:latin typeface="Times New Roman" panose="02020603050405020304" pitchFamily="18" charset="0"/>
                <a:cs typeface="Times New Roman" panose="02020603050405020304" pitchFamily="18" charset="0"/>
              </a:rPr>
              <a:t>Data Marts</a:t>
            </a:r>
            <a:r>
              <a:rPr lang="en-US" sz="1800" dirty="0">
                <a:latin typeface="Times New Roman" panose="02020603050405020304" pitchFamily="18" charset="0"/>
                <a:cs typeface="Times New Roman" panose="02020603050405020304" pitchFamily="18" charset="0"/>
              </a:rPr>
              <a:t>: Departmental data marts are created after the EDW is built and are completely dependent on it for data.</a:t>
            </a:r>
          </a:p>
          <a:p>
            <a:pPr marL="598805" lvl="1" indent="-243205">
              <a:lnSpc>
                <a:spcPct val="100000"/>
              </a:lnSpc>
            </a:pPr>
            <a:r>
              <a:rPr lang="en-US" sz="1800" b="1" dirty="0">
                <a:latin typeface="Times New Roman" panose="02020603050405020304" pitchFamily="18" charset="0"/>
                <a:cs typeface="Times New Roman" panose="02020603050405020304" pitchFamily="18" charset="0"/>
              </a:rPr>
              <a:t>Focus</a:t>
            </a:r>
            <a:r>
              <a:rPr lang="en-US" sz="1800" dirty="0">
                <a:latin typeface="Times New Roman" panose="02020603050405020304" pitchFamily="18" charset="0"/>
                <a:cs typeface="Times New Roman" panose="02020603050405020304" pitchFamily="18" charset="0"/>
              </a:rPr>
              <a:t>: High data integrity, consistency, and a robust, long-term solution.</a:t>
            </a:r>
          </a:p>
          <a:p>
            <a:pPr marL="0" indent="0">
              <a:lnSpc>
                <a:spcPct val="100000"/>
              </a:lnSpc>
              <a:buNone/>
            </a:pPr>
            <a:r>
              <a:rPr lang="en-US" sz="2000" b="1" dirty="0">
                <a:latin typeface="Times New Roman" panose="02020603050405020304" pitchFamily="18" charset="0"/>
                <a:cs typeface="Times New Roman" panose="02020603050405020304" pitchFamily="18" charset="0"/>
              </a:rPr>
              <a:t>Top-Down Architecture Overview: </a:t>
            </a:r>
            <a:r>
              <a:rPr lang="en-US" sz="1800" dirty="0">
                <a:latin typeface="Times New Roman" panose="02020603050405020304" pitchFamily="18" charset="0"/>
                <a:cs typeface="Times New Roman" panose="02020603050405020304" pitchFamily="18" charset="0"/>
              </a:rPr>
              <a:t>The data flows from various sources, is integrated in the central EDW, and then distributed to specific data marts for user analysis.</a:t>
            </a:r>
          </a:p>
          <a:p>
            <a:pPr marL="503555" lvl="1" indent="-285750">
              <a:lnSpc>
                <a:spcPct val="150000"/>
              </a:lnSpc>
            </a:pPr>
            <a:r>
              <a:rPr lang="en-US" sz="1800" b="1" dirty="0">
                <a:latin typeface="Times New Roman"/>
                <a:cs typeface="Times New Roman"/>
              </a:rPr>
              <a:t>Step 1</a:t>
            </a:r>
            <a:r>
              <a:rPr lang="en-US" sz="1800" dirty="0">
                <a:latin typeface="Times New Roman"/>
                <a:cs typeface="Times New Roman"/>
              </a:rPr>
              <a:t>: Data is extracted from various transactional source systems (CRM, ERP, etc.).</a:t>
            </a:r>
          </a:p>
          <a:p>
            <a:pPr marL="503555" lvl="1" indent="-285750">
              <a:lnSpc>
                <a:spcPct val="100000"/>
              </a:lnSpc>
            </a:pPr>
            <a:r>
              <a:rPr lang="en-US" sz="1800" b="1" dirty="0">
                <a:latin typeface="Times New Roman"/>
                <a:cs typeface="Times New Roman"/>
              </a:rPr>
              <a:t>Step 2</a:t>
            </a:r>
            <a:r>
              <a:rPr lang="en-US" sz="1800" dirty="0">
                <a:latin typeface="Times New Roman"/>
                <a:cs typeface="Times New Roman"/>
              </a:rPr>
              <a:t>: It goes through an ETL (Extract, Transform, Load) process.</a:t>
            </a:r>
          </a:p>
          <a:p>
            <a:pPr marL="503555" lvl="1" indent="-285750">
              <a:lnSpc>
                <a:spcPct val="100000"/>
              </a:lnSpc>
            </a:pPr>
            <a:r>
              <a:rPr lang="en-US" sz="1800" b="1" dirty="0">
                <a:latin typeface="Times New Roman"/>
                <a:cs typeface="Times New Roman"/>
              </a:rPr>
              <a:t>Step 3</a:t>
            </a:r>
            <a:r>
              <a:rPr lang="en-US" sz="1800" dirty="0">
                <a:latin typeface="Times New Roman"/>
                <a:cs typeface="Times New Roman"/>
              </a:rPr>
              <a:t>: Data is loaded into a large, centralized, and highly normalized Enterprise Data Warehouse. This is the core of the system.</a:t>
            </a:r>
          </a:p>
          <a:p>
            <a:pPr marL="503555" lvl="1" indent="-285750">
              <a:lnSpc>
                <a:spcPct val="100000"/>
              </a:lnSpc>
            </a:pPr>
            <a:r>
              <a:rPr lang="en-US" sz="1800" b="1" dirty="0">
                <a:latin typeface="Times New Roman"/>
                <a:cs typeface="Times New Roman"/>
              </a:rPr>
              <a:t>Step 4</a:t>
            </a:r>
            <a:r>
              <a:rPr lang="en-US" sz="1800" dirty="0">
                <a:latin typeface="Times New Roman"/>
                <a:cs typeface="Times New Roman"/>
              </a:rPr>
              <a:t>: Smaller, often subject-specific Data Marts are created using data from the EDW.</a:t>
            </a:r>
          </a:p>
          <a:p>
            <a:pPr marL="503555" lvl="1" indent="-285750">
              <a:lnSpc>
                <a:spcPct val="100000"/>
              </a:lnSpc>
            </a:pPr>
            <a:r>
              <a:rPr lang="en-US" sz="1800" b="1" dirty="0">
                <a:latin typeface="Times New Roman"/>
                <a:cs typeface="Times New Roman"/>
              </a:rPr>
              <a:t>Step 5</a:t>
            </a:r>
            <a:r>
              <a:rPr lang="en-US" sz="1800" dirty="0">
                <a:latin typeface="Times New Roman"/>
                <a:cs typeface="Times New Roman"/>
              </a:rPr>
              <a:t>: Business users perform analysis using BI tools connected to the data marts.</a:t>
            </a:r>
          </a:p>
          <a:p>
            <a:pPr marL="0" indent="0">
              <a:lnSpc>
                <a:spcPct val="100000"/>
              </a:lnSpc>
              <a:buNone/>
            </a:pPr>
            <a:endParaRPr lang="en-US" sz="1800" dirty="0">
              <a:latin typeface="Times New Roman" panose="02020603050405020304" pitchFamily="18" charset="0"/>
              <a:cs typeface="Times New Roman" panose="02020603050405020304" pitchFamily="18" charset="0"/>
            </a:endParaRPr>
          </a:p>
          <a:p>
            <a:pPr marL="380365" indent="-380365">
              <a:lnSpc>
                <a:spcPct val="100000"/>
              </a:lnSpc>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4009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F51E6-AA41-6C1E-BEF5-5204B4B3A2C8}"/>
              </a:ext>
            </a:extLst>
          </p:cNvPr>
          <p:cNvSpPr>
            <a:spLocks noGrp="1"/>
          </p:cNvSpPr>
          <p:nvPr>
            <p:ph type="title"/>
          </p:nvPr>
        </p:nvSpPr>
        <p:spPr>
          <a:xfrm>
            <a:off x="692174" y="699288"/>
            <a:ext cx="10807652" cy="440488"/>
          </a:xfrm>
        </p:spPr>
        <p:txBody>
          <a:bodyPr>
            <a:noAutofit/>
          </a:bodyPr>
          <a:lstStyle/>
          <a:p>
            <a:r>
              <a:rPr lang="en-US" sz="2800" dirty="0">
                <a:latin typeface="Times New Roman" panose="02020603050405020304" pitchFamily="18" charset="0"/>
                <a:cs typeface="Times New Roman" panose="02020603050405020304" pitchFamily="18" charset="0"/>
              </a:rPr>
              <a:t>Pros and Cons of the Top-Down Approach</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624C4AD-7E5C-1A0B-8BF8-6143C0A83504}"/>
              </a:ext>
            </a:extLst>
          </p:cNvPr>
          <p:cNvSpPr>
            <a:spLocks noGrp="1"/>
          </p:cNvSpPr>
          <p:nvPr>
            <p:ph type="body" sz="quarter" idx="10"/>
          </p:nvPr>
        </p:nvSpPr>
        <p:spPr>
          <a:xfrm>
            <a:off x="692126" y="1139776"/>
            <a:ext cx="10807700" cy="4197768"/>
          </a:xfrm>
        </p:spPr>
        <p:txBody>
          <a:bodyPr>
            <a:noAutofit/>
          </a:bodyPr>
          <a:lstStyle/>
          <a:p>
            <a:pPr marL="0" indent="0">
              <a:buNone/>
            </a:pPr>
            <a:r>
              <a:rPr lang="en-US" sz="1800" b="1" dirty="0">
                <a:latin typeface="Times New Roman" panose="02020603050405020304" pitchFamily="18" charset="0"/>
                <a:cs typeface="Times New Roman" panose="02020603050405020304" pitchFamily="18" charset="0"/>
              </a:rPr>
              <a:t>Pros: </a:t>
            </a:r>
          </a:p>
          <a:p>
            <a:r>
              <a:rPr lang="en-US" sz="1800" b="1" dirty="0">
                <a:latin typeface="Times New Roman" panose="02020603050405020304" pitchFamily="18" charset="0"/>
                <a:cs typeface="Times New Roman" panose="02020603050405020304" pitchFamily="18" charset="0"/>
              </a:rPr>
              <a:t>Single Source of Truth</a:t>
            </a:r>
            <a:r>
              <a:rPr lang="en-US" sz="1800" dirty="0">
                <a:latin typeface="Times New Roman" panose="02020603050405020304" pitchFamily="18" charset="0"/>
                <a:cs typeface="Times New Roman" panose="02020603050405020304" pitchFamily="18" charset="0"/>
              </a:rPr>
              <a:t>: Creates a highly consistent and reliable data foundation.</a:t>
            </a:r>
          </a:p>
          <a:p>
            <a:r>
              <a:rPr lang="en-US" sz="1800" b="1" dirty="0">
                <a:latin typeface="Times New Roman" panose="02020603050405020304" pitchFamily="18" charset="0"/>
                <a:cs typeface="Times New Roman" panose="02020603050405020304" pitchFamily="18" charset="0"/>
              </a:rPr>
              <a:t>Strong Data Integration</a:t>
            </a:r>
            <a:r>
              <a:rPr lang="en-US" sz="1800" dirty="0">
                <a:latin typeface="Times New Roman" panose="02020603050405020304" pitchFamily="18" charset="0"/>
                <a:cs typeface="Times New Roman" panose="02020603050405020304" pitchFamily="18" charset="0"/>
              </a:rPr>
              <a:t>: By design, it avoids data redundancy and inconsistencies.</a:t>
            </a:r>
          </a:p>
          <a:p>
            <a:r>
              <a:rPr lang="en-US" sz="1800" b="1" dirty="0">
                <a:latin typeface="Times New Roman" panose="02020603050405020304" pitchFamily="18" charset="0"/>
                <a:cs typeface="Times New Roman" panose="02020603050405020304" pitchFamily="18" charset="0"/>
              </a:rPr>
              <a:t>Resilient to Change</a:t>
            </a:r>
            <a:r>
              <a:rPr lang="en-US" sz="1800" dirty="0">
                <a:latin typeface="Times New Roman" panose="02020603050405020304" pitchFamily="18" charset="0"/>
                <a:cs typeface="Times New Roman" panose="02020603050405020304" pitchFamily="18" charset="0"/>
              </a:rPr>
              <a:t>: A robust model is less likely to break when business rules or source systems change.</a:t>
            </a:r>
          </a:p>
          <a:p>
            <a:r>
              <a:rPr lang="en-US" sz="1800" b="1" dirty="0">
                <a:latin typeface="Times New Roman" panose="02020603050405020304" pitchFamily="18" charset="0"/>
                <a:cs typeface="Times New Roman" panose="02020603050405020304" pitchFamily="18" charset="0"/>
              </a:rPr>
              <a:t>Scalable</a:t>
            </a:r>
            <a:r>
              <a:rPr lang="en-US" sz="1800" dirty="0">
                <a:latin typeface="Times New Roman" panose="02020603050405020304" pitchFamily="18" charset="0"/>
                <a:cs typeface="Times New Roman" panose="02020603050405020304" pitchFamily="18" charset="0"/>
              </a:rPr>
              <a:t>: Easier to manage and expand once the foundation is built.</a:t>
            </a:r>
          </a:p>
          <a:p>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Cons:</a:t>
            </a:r>
          </a:p>
          <a:p>
            <a:r>
              <a:rPr lang="en-US" sz="1800" b="1" dirty="0">
                <a:latin typeface="Times New Roman" panose="02020603050405020304" pitchFamily="18" charset="0"/>
                <a:cs typeface="Times New Roman" panose="02020603050405020304" pitchFamily="18" charset="0"/>
              </a:rPr>
              <a:t>High Initial Cost &amp; Time</a:t>
            </a:r>
            <a:r>
              <a:rPr lang="en-US" sz="1800" dirty="0">
                <a:latin typeface="Times New Roman" panose="02020603050405020304" pitchFamily="18" charset="0"/>
                <a:cs typeface="Times New Roman" panose="02020603050405020304" pitchFamily="18" charset="0"/>
              </a:rPr>
              <a:t>: Requires significant upfront investment in time, money, and resources.</a:t>
            </a:r>
          </a:p>
          <a:p>
            <a:r>
              <a:rPr lang="en-US" sz="1800" b="1" dirty="0">
                <a:latin typeface="Times New Roman" panose="02020603050405020304" pitchFamily="18" charset="0"/>
                <a:cs typeface="Times New Roman" panose="02020603050405020304" pitchFamily="18" charset="0"/>
              </a:rPr>
              <a:t>Slow Time-to-Value</a:t>
            </a:r>
            <a:r>
              <a:rPr lang="en-US" sz="1800" dirty="0">
                <a:latin typeface="Times New Roman" panose="02020603050405020304" pitchFamily="18" charset="0"/>
                <a:cs typeface="Times New Roman" panose="02020603050405020304" pitchFamily="18" charset="0"/>
              </a:rPr>
              <a:t>: Business users may wait months or even years before they can use the system.</a:t>
            </a:r>
          </a:p>
          <a:p>
            <a:r>
              <a:rPr lang="en-US" sz="1800" b="1" dirty="0">
                <a:latin typeface="Times New Roman" panose="02020603050405020304" pitchFamily="18" charset="0"/>
                <a:cs typeface="Times New Roman" panose="02020603050405020304" pitchFamily="18" charset="0"/>
              </a:rPr>
              <a:t>High Risk</a:t>
            </a:r>
            <a:r>
              <a:rPr lang="en-US" sz="1800" dirty="0">
                <a:latin typeface="Times New Roman" panose="02020603050405020304" pitchFamily="18" charset="0"/>
                <a:cs typeface="Times New Roman" panose="02020603050405020304" pitchFamily="18" charset="0"/>
              </a:rPr>
              <a:t>: The long project duration and complexity increase the risk of failure.</a:t>
            </a:r>
          </a:p>
          <a:p>
            <a:r>
              <a:rPr lang="en-US" sz="1800" b="1" dirty="0">
                <a:latin typeface="Times New Roman" panose="02020603050405020304" pitchFamily="18" charset="0"/>
                <a:cs typeface="Times New Roman" panose="02020603050405020304" pitchFamily="18" charset="0"/>
              </a:rPr>
              <a:t>Inflexible</a:t>
            </a:r>
            <a:r>
              <a:rPr lang="en-US" sz="1800" dirty="0">
                <a:latin typeface="Times New Roman" panose="02020603050405020304" pitchFamily="18" charset="0"/>
                <a:cs typeface="Times New Roman" panose="02020603050405020304" pitchFamily="18" charset="0"/>
              </a:rPr>
              <a:t>: Difficult to change the core model once implementation has started.</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83364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9280-470E-ACDD-CD4B-B4D96275A1B1}"/>
              </a:ext>
            </a:extLst>
          </p:cNvPr>
          <p:cNvSpPr>
            <a:spLocks noGrp="1"/>
          </p:cNvSpPr>
          <p:nvPr>
            <p:ph type="title"/>
          </p:nvPr>
        </p:nvSpPr>
        <p:spPr>
          <a:xfrm>
            <a:off x="692174" y="709921"/>
            <a:ext cx="10807652" cy="440488"/>
          </a:xfrm>
        </p:spPr>
        <p:txBody>
          <a:bodyPr>
            <a:noAutofit/>
          </a:bodyPr>
          <a:lstStyle/>
          <a:p>
            <a:r>
              <a:rPr lang="en-US" sz="2800" dirty="0">
                <a:latin typeface="Times New Roman" panose="02020603050405020304" pitchFamily="18" charset="0"/>
                <a:cs typeface="Times New Roman" panose="02020603050405020304" pitchFamily="18" charset="0"/>
              </a:rPr>
              <a:t>The Bottom-Up Approach (Kimball Model)</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4FCC3299-0936-E868-2065-0D4A55E0991C}"/>
              </a:ext>
            </a:extLst>
          </p:cNvPr>
          <p:cNvSpPr>
            <a:spLocks noGrp="1"/>
          </p:cNvSpPr>
          <p:nvPr>
            <p:ph type="body" sz="quarter" idx="10"/>
          </p:nvPr>
        </p:nvSpPr>
        <p:spPr>
          <a:xfrm>
            <a:off x="558437" y="1150409"/>
            <a:ext cx="11318130" cy="6082806"/>
          </a:xfrm>
        </p:spPr>
        <p:txBody>
          <a:bodyPr>
            <a:noAutofit/>
          </a:bodyPr>
          <a:lstStyle/>
          <a:p>
            <a:pPr marL="0" indent="0">
              <a:buNone/>
            </a:pPr>
            <a:r>
              <a:rPr lang="en-US" sz="1800" dirty="0">
                <a:latin typeface="Times New Roman" panose="02020603050405020304" pitchFamily="18" charset="0"/>
                <a:cs typeface="Times New Roman" panose="02020603050405020304" pitchFamily="18" charset="0"/>
              </a:rPr>
              <a:t>Championed by </a:t>
            </a:r>
            <a:r>
              <a:rPr lang="en-US" sz="1800" b="1" dirty="0">
                <a:latin typeface="Times New Roman" panose="02020603050405020304" pitchFamily="18" charset="0"/>
                <a:cs typeface="Times New Roman" panose="02020603050405020304" pitchFamily="18" charset="0"/>
              </a:rPr>
              <a:t>Ralph Kimball</a:t>
            </a:r>
            <a:r>
              <a:rPr lang="en-US" sz="1800" dirty="0">
                <a:latin typeface="Times New Roman" panose="02020603050405020304" pitchFamily="18" charset="0"/>
                <a:cs typeface="Times New Roman" panose="02020603050405020304" pitchFamily="18" charset="0"/>
              </a:rPr>
              <a:t>, this model focuses on delivering business value quickly through an iterative process.</a:t>
            </a:r>
          </a:p>
          <a:p>
            <a:pPr lvl="1"/>
            <a:r>
              <a:rPr lang="en-US" sz="1800" b="1" dirty="0">
                <a:latin typeface="Times New Roman" panose="02020603050405020304" pitchFamily="18" charset="0"/>
                <a:cs typeface="Times New Roman" panose="02020603050405020304" pitchFamily="18" charset="0"/>
              </a:rPr>
              <a:t>Analogy</a:t>
            </a:r>
            <a:r>
              <a:rPr lang="en-US" sz="1800" dirty="0">
                <a:latin typeface="Times New Roman" panose="02020603050405020304" pitchFamily="18" charset="0"/>
                <a:cs typeface="Times New Roman" panose="02020603050405020304" pitchFamily="18" charset="0"/>
              </a:rPr>
              <a:t>: Building individual houses (Data Marts) with compatible plumbing and electricals, then connecting them with roads (the Data Bus) to form a city.</a:t>
            </a:r>
          </a:p>
          <a:p>
            <a:pPr lvl="1"/>
            <a:r>
              <a:rPr lang="en-US" sz="1800" b="1" dirty="0">
                <a:latin typeface="Times New Roman" panose="02020603050405020304" pitchFamily="18" charset="0"/>
                <a:cs typeface="Times New Roman" panose="02020603050405020304" pitchFamily="18" charset="0"/>
              </a:rPr>
              <a:t>Philosophy</a:t>
            </a:r>
            <a:r>
              <a:rPr lang="en-US" sz="1800" dirty="0">
                <a:latin typeface="Times New Roman" panose="02020603050405020304" pitchFamily="18" charset="0"/>
                <a:cs typeface="Times New Roman" panose="02020603050405020304" pitchFamily="18" charset="0"/>
              </a:rPr>
              <a:t>: Start small and deliver value fast. Build business process-centric </a:t>
            </a:r>
            <a:r>
              <a:rPr lang="en-US" sz="1800" b="1" dirty="0">
                <a:latin typeface="Times New Roman" panose="02020603050405020304" pitchFamily="18" charset="0"/>
                <a:cs typeface="Times New Roman" panose="02020603050405020304" pitchFamily="18" charset="0"/>
              </a:rPr>
              <a:t>Data Marts</a:t>
            </a:r>
            <a:r>
              <a:rPr lang="en-US" sz="1800" dirty="0">
                <a:latin typeface="Times New Roman" panose="02020603050405020304" pitchFamily="18" charset="0"/>
                <a:cs typeface="Times New Roman" panose="02020603050405020304" pitchFamily="18" charset="0"/>
              </a:rPr>
              <a:t> first.</a:t>
            </a:r>
          </a:p>
          <a:p>
            <a:pPr lvl="1"/>
            <a:r>
              <a:rPr lang="en-US" sz="1800" b="1" dirty="0">
                <a:latin typeface="Times New Roman" panose="02020603050405020304" pitchFamily="18" charset="0"/>
                <a:cs typeface="Times New Roman" panose="02020603050405020304" pitchFamily="18" charset="0"/>
              </a:rPr>
              <a:t>Data Warehouse</a:t>
            </a:r>
            <a:r>
              <a:rPr lang="en-US" sz="1800" dirty="0">
                <a:latin typeface="Times New Roman" panose="02020603050405020304" pitchFamily="18" charset="0"/>
                <a:cs typeface="Times New Roman" panose="02020603050405020304" pitchFamily="18" charset="0"/>
              </a:rPr>
              <a:t>: The enterprise data warehouse is a logical combination of these individual data marts, connected through shared, conformed dimensions (e.g., 'Date', 'Customer').</a:t>
            </a:r>
          </a:p>
          <a:p>
            <a:pPr lvl="1"/>
            <a:r>
              <a:rPr lang="en-US" sz="1800" b="1" dirty="0">
                <a:latin typeface="Times New Roman" panose="02020603050405020304" pitchFamily="18" charset="0"/>
                <a:cs typeface="Times New Roman" panose="02020603050405020304" pitchFamily="18" charset="0"/>
              </a:rPr>
              <a:t>Focus</a:t>
            </a:r>
            <a:r>
              <a:rPr lang="en-US" sz="1800" dirty="0">
                <a:latin typeface="Times New Roman" panose="02020603050405020304" pitchFamily="18" charset="0"/>
                <a:cs typeface="Times New Roman" panose="02020603050405020304" pitchFamily="18" charset="0"/>
              </a:rPr>
              <a:t>: Business requirements, speed of delivery, and ease of use for analytics.</a:t>
            </a:r>
            <a:br>
              <a:rPr lang="en-US" sz="18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Bottom-Up Architecture Overview: </a:t>
            </a:r>
            <a:r>
              <a:rPr lang="en-US" sz="1800" dirty="0">
                <a:latin typeface="Times New Roman" panose="02020603050405020304" pitchFamily="18" charset="0"/>
                <a:cs typeface="Times New Roman" panose="02020603050405020304" pitchFamily="18" charset="0"/>
              </a:rPr>
              <a:t>This approach builds independent data marts that can be used immediately and are later integrated.</a:t>
            </a:r>
          </a:p>
          <a:p>
            <a:pPr lvl="1"/>
            <a:r>
              <a:rPr lang="en-US" sz="1800" b="1" dirty="0">
                <a:latin typeface="Times New Roman" panose="02020603050405020304" pitchFamily="18" charset="0"/>
                <a:cs typeface="Times New Roman" panose="02020603050405020304" pitchFamily="18" charset="0"/>
              </a:rPr>
              <a:t>Step 1</a:t>
            </a:r>
            <a:r>
              <a:rPr lang="en-US" sz="1800" dirty="0">
                <a:latin typeface="Times New Roman" panose="02020603050405020304" pitchFamily="18" charset="0"/>
                <a:cs typeface="Times New Roman" panose="02020603050405020304" pitchFamily="18" charset="0"/>
              </a:rPr>
              <a:t>: Identify a specific, high-priority </a:t>
            </a:r>
            <a:r>
              <a:rPr lang="en-US" sz="1800" b="1" dirty="0">
                <a:latin typeface="Times New Roman" panose="02020603050405020304" pitchFamily="18" charset="0"/>
                <a:cs typeface="Times New Roman" panose="02020603050405020304" pitchFamily="18" charset="0"/>
              </a:rPr>
              <a:t>business process</a:t>
            </a:r>
            <a:r>
              <a:rPr lang="en-US" sz="1800" dirty="0">
                <a:latin typeface="Times New Roman" panose="02020603050405020304" pitchFamily="18" charset="0"/>
                <a:cs typeface="Times New Roman" panose="02020603050405020304" pitchFamily="18" charset="0"/>
              </a:rPr>
              <a:t> (e.g., sales analysis).</a:t>
            </a:r>
          </a:p>
          <a:p>
            <a:pPr lvl="1"/>
            <a:r>
              <a:rPr lang="en-US" sz="1800" b="1" dirty="0">
                <a:latin typeface="Times New Roman" panose="02020603050405020304" pitchFamily="18" charset="0"/>
                <a:cs typeface="Times New Roman" panose="02020603050405020304" pitchFamily="18" charset="0"/>
              </a:rPr>
              <a:t>Step 2</a:t>
            </a:r>
            <a:r>
              <a:rPr lang="en-US" sz="1800" dirty="0">
                <a:latin typeface="Times New Roman" panose="02020603050405020304" pitchFamily="18" charset="0"/>
                <a:cs typeface="Times New Roman" panose="02020603050405020304" pitchFamily="18" charset="0"/>
              </a:rPr>
              <a:t>: Data is extracted from relevant sources via an </a:t>
            </a:r>
            <a:r>
              <a:rPr lang="en-US" sz="1800" b="1" dirty="0">
                <a:latin typeface="Times New Roman" panose="02020603050405020304" pitchFamily="18" charset="0"/>
                <a:cs typeface="Times New Roman" panose="02020603050405020304" pitchFamily="18" charset="0"/>
              </a:rPr>
              <a:t>ETL process</a:t>
            </a:r>
            <a:r>
              <a:rPr lang="en-US" sz="1800" dirty="0">
                <a:latin typeface="Times New Roman" panose="02020603050405020304" pitchFamily="18" charset="0"/>
                <a:cs typeface="Times New Roman" panose="02020603050405020304" pitchFamily="18" charset="0"/>
              </a:rPr>
              <a:t>.</a:t>
            </a:r>
          </a:p>
          <a:p>
            <a:pPr lvl="1"/>
            <a:r>
              <a:rPr lang="en-US" sz="1800" b="1" dirty="0">
                <a:latin typeface="Times New Roman" panose="02020603050405020304" pitchFamily="18" charset="0"/>
                <a:cs typeface="Times New Roman" panose="02020603050405020304" pitchFamily="18" charset="0"/>
              </a:rPr>
              <a:t>Step 3</a:t>
            </a:r>
            <a:r>
              <a:rPr lang="en-US" sz="1800" dirty="0">
                <a:latin typeface="Times New Roman" panose="02020603050405020304" pitchFamily="18" charset="0"/>
                <a:cs typeface="Times New Roman" panose="02020603050405020304" pitchFamily="18" charset="0"/>
              </a:rPr>
              <a:t>: A </a:t>
            </a:r>
            <a:r>
              <a:rPr lang="en-US" sz="1800" b="1" dirty="0">
                <a:latin typeface="Times New Roman" panose="02020603050405020304" pitchFamily="18" charset="0"/>
                <a:cs typeface="Times New Roman" panose="02020603050405020304" pitchFamily="18" charset="0"/>
              </a:rPr>
              <a:t>Dimensional Data Mart</a:t>
            </a:r>
            <a:r>
              <a:rPr lang="en-US" sz="1800" dirty="0">
                <a:latin typeface="Times New Roman" panose="02020603050405020304" pitchFamily="18" charset="0"/>
                <a:cs typeface="Times New Roman" panose="02020603050405020304" pitchFamily="18" charset="0"/>
              </a:rPr>
              <a:t> (using a Star Schema) is created to serve that specific business need.</a:t>
            </a:r>
          </a:p>
          <a:p>
            <a:pPr lvl="1"/>
            <a:r>
              <a:rPr lang="en-US" sz="1800" b="1" dirty="0">
                <a:latin typeface="Times New Roman" panose="02020603050405020304" pitchFamily="18" charset="0"/>
                <a:cs typeface="Times New Roman" panose="02020603050405020304" pitchFamily="18" charset="0"/>
              </a:rPr>
              <a:t>Step 4</a:t>
            </a:r>
            <a:r>
              <a:rPr lang="en-US" sz="1800" dirty="0">
                <a:latin typeface="Times New Roman" panose="02020603050405020304" pitchFamily="18" charset="0"/>
                <a:cs typeface="Times New Roman" panose="02020603050405020304" pitchFamily="18" charset="0"/>
              </a:rPr>
              <a:t>: Business users get immediate access.</a:t>
            </a:r>
          </a:p>
          <a:p>
            <a:pPr lvl="1"/>
            <a:r>
              <a:rPr lang="en-US" sz="1800" b="1" dirty="0">
                <a:latin typeface="Times New Roman" panose="02020603050405020304" pitchFamily="18" charset="0"/>
                <a:cs typeface="Times New Roman" panose="02020603050405020304" pitchFamily="18" charset="0"/>
              </a:rPr>
              <a:t>Step 5</a:t>
            </a:r>
            <a:r>
              <a:rPr lang="en-US" sz="1800" dirty="0">
                <a:latin typeface="Times New Roman" panose="02020603050405020304" pitchFamily="18" charset="0"/>
                <a:cs typeface="Times New Roman" panose="02020603050405020304" pitchFamily="18" charset="0"/>
              </a:rPr>
              <a:t>: The process is </a:t>
            </a:r>
            <a:r>
              <a:rPr lang="en-US" sz="1800" b="1" dirty="0">
                <a:latin typeface="Times New Roman" panose="02020603050405020304" pitchFamily="18" charset="0"/>
                <a:cs typeface="Times New Roman" panose="02020603050405020304" pitchFamily="18" charset="0"/>
              </a:rPr>
              <a:t>repeated for other departments</a:t>
            </a:r>
            <a:r>
              <a:rPr lang="en-US" sz="1800" dirty="0">
                <a:latin typeface="Times New Roman" panose="02020603050405020304" pitchFamily="18" charset="0"/>
                <a:cs typeface="Times New Roman" panose="02020603050405020304" pitchFamily="18" charset="0"/>
              </a:rPr>
              <a:t>, using conformed dimensions to ensure the marts can be logically linked. This integration is known as the </a:t>
            </a:r>
            <a:r>
              <a:rPr lang="en-US" sz="1800" b="1" dirty="0">
                <a:latin typeface="Times New Roman" panose="02020603050405020304" pitchFamily="18" charset="0"/>
                <a:cs typeface="Times New Roman" panose="02020603050405020304" pitchFamily="18" charset="0"/>
              </a:rPr>
              <a:t>Data Warehouse Bus Architecture</a:t>
            </a:r>
            <a:r>
              <a:rPr lang="en-US" sz="1800" dirty="0">
                <a:latin typeface="Times New Roman" panose="02020603050405020304" pitchFamily="18" charset="0"/>
                <a:cs typeface="Times New Roman" panose="02020603050405020304" pitchFamily="18" charset="0"/>
              </a:rPr>
              <a:t>.</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2882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0953E-6982-192E-35A2-F4F763DE166A}"/>
              </a:ext>
            </a:extLst>
          </p:cNvPr>
          <p:cNvSpPr>
            <a:spLocks noGrp="1"/>
          </p:cNvSpPr>
          <p:nvPr>
            <p:ph type="title"/>
          </p:nvPr>
        </p:nvSpPr>
        <p:spPr>
          <a:xfrm>
            <a:off x="615970" y="738846"/>
            <a:ext cx="10807652" cy="440488"/>
          </a:xfrm>
        </p:spPr>
        <p:txBody>
          <a:bodyPr>
            <a:normAutofit fontScale="90000"/>
          </a:bodyPr>
          <a:lstStyle/>
          <a:p>
            <a:r>
              <a:rPr lang="en-US" dirty="0">
                <a:latin typeface="Times New Roman" panose="02020603050405020304" pitchFamily="18" charset="0"/>
                <a:cs typeface="Times New Roman" panose="02020603050405020304" pitchFamily="18" charset="0"/>
              </a:rPr>
              <a:t>Pros and Cons of the Bottom-Up Approach</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BD28EC9-B9A2-0E37-417D-105D07295B3D}"/>
              </a:ext>
            </a:extLst>
          </p:cNvPr>
          <p:cNvSpPr txBox="1"/>
          <p:nvPr/>
        </p:nvSpPr>
        <p:spPr>
          <a:xfrm>
            <a:off x="510123" y="1179334"/>
            <a:ext cx="10680140" cy="4613058"/>
          </a:xfrm>
          <a:prstGeom prst="rect">
            <a:avLst/>
          </a:prstGeom>
          <a:noFill/>
        </p:spPr>
        <p:txBody>
          <a:bodyPr wrap="square">
            <a:spAutoFit/>
          </a:bodyPr>
          <a:lstStyle/>
          <a:p>
            <a:pPr>
              <a:lnSpc>
                <a:spcPct val="150000"/>
              </a:lnSpc>
              <a:buNone/>
            </a:pPr>
            <a:r>
              <a:rPr lang="en-US" b="1" dirty="0">
                <a:latin typeface="Times New Roman" panose="02020603050405020304" pitchFamily="18" charset="0"/>
                <a:cs typeface="Times New Roman" panose="02020603050405020304" pitchFamily="18" charset="0"/>
              </a:rPr>
              <a:t>Pros </a:t>
            </a: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Fast Time-to-Value</a:t>
            </a:r>
            <a:r>
              <a:rPr lang="en-US" dirty="0">
                <a:latin typeface="Times New Roman" panose="02020603050405020304" pitchFamily="18" charset="0"/>
                <a:cs typeface="Times New Roman" panose="02020603050405020304" pitchFamily="18" charset="0"/>
              </a:rPr>
              <a:t>: Delivers actionable insights to business users in weeks or months, not years.</a:t>
            </a: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Lower Initial Cost &amp; Risk</a:t>
            </a:r>
            <a:r>
              <a:rPr lang="en-US" dirty="0">
                <a:latin typeface="Times New Roman" panose="02020603050405020304" pitchFamily="18" charset="0"/>
                <a:cs typeface="Times New Roman" panose="02020603050405020304" pitchFamily="18" charset="0"/>
              </a:rPr>
              <a:t>: Projects are smaller, more manageable, and funded incrementally.</a:t>
            </a: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Agile and Flexible</a:t>
            </a:r>
            <a:r>
              <a:rPr lang="en-US" dirty="0">
                <a:latin typeface="Times New Roman" panose="02020603050405020304" pitchFamily="18" charset="0"/>
                <a:cs typeface="Times New Roman" panose="02020603050405020304" pitchFamily="18" charset="0"/>
              </a:rPr>
              <a:t>: The iterative nature makes it easier to adapt to changing business requirements.</a:t>
            </a: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Business-Driven</a:t>
            </a:r>
            <a:r>
              <a:rPr lang="en-US" dirty="0">
                <a:latin typeface="Times New Roman" panose="02020603050405020304" pitchFamily="18" charset="0"/>
                <a:cs typeface="Times New Roman" panose="02020603050405020304" pitchFamily="18" charset="0"/>
              </a:rPr>
              <a:t>: Each mart is built to solve a specific, real-world business problem.</a:t>
            </a:r>
          </a:p>
          <a:p>
            <a:pPr>
              <a:lnSpc>
                <a:spcPct val="1500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nSpc>
                <a:spcPct val="150000"/>
              </a:lnSpc>
              <a:buNone/>
            </a:pPr>
            <a:r>
              <a:rPr lang="en-US" b="1" dirty="0">
                <a:latin typeface="Times New Roman" panose="02020603050405020304" pitchFamily="18" charset="0"/>
                <a:cs typeface="Times New Roman" panose="02020603050405020304" pitchFamily="18" charset="0"/>
              </a:rPr>
              <a:t>Cons </a:t>
            </a: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Risk of Data Silos</a:t>
            </a:r>
            <a:r>
              <a:rPr lang="en-US" dirty="0">
                <a:latin typeface="Times New Roman" panose="02020603050405020304" pitchFamily="18" charset="0"/>
                <a:cs typeface="Times New Roman" panose="02020603050405020304" pitchFamily="18" charset="0"/>
              </a:rPr>
              <a:t>: Without strong governance, it can become a collection of disconnected data marts.</a:t>
            </a: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Integration Challenges</a:t>
            </a:r>
            <a:r>
              <a:rPr lang="en-US" dirty="0">
                <a:latin typeface="Times New Roman" panose="02020603050405020304" pitchFamily="18" charset="0"/>
                <a:cs typeface="Times New Roman" panose="02020603050405020304" pitchFamily="18" charset="0"/>
              </a:rPr>
              <a:t>: Ensuring dimensions are "conformed" across teams can be difficult and may require rework.</a:t>
            </a:r>
          </a:p>
          <a:p>
            <a:pPr marL="285750" indent="-285750">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Not a True "Single Source" Initially</a:t>
            </a:r>
            <a:r>
              <a:rPr lang="en-US" dirty="0">
                <a:latin typeface="Times New Roman" panose="02020603050405020304" pitchFamily="18" charset="0"/>
                <a:cs typeface="Times New Roman" panose="02020603050405020304" pitchFamily="18" charset="0"/>
              </a:rPr>
              <a:t>: The holistic, enterprise-wide view is built over time, not from the start.</a:t>
            </a:r>
          </a:p>
        </p:txBody>
      </p:sp>
    </p:spTree>
    <p:extLst>
      <p:ext uri="{BB962C8B-B14F-4D97-AF65-F5344CB8AC3E}">
        <p14:creationId xmlns:p14="http://schemas.microsoft.com/office/powerpoint/2010/main" val="3573236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F7729-1CCB-7D38-A334-D7270C6C0DEB}"/>
              </a:ext>
            </a:extLst>
          </p:cNvPr>
          <p:cNvSpPr>
            <a:spLocks noGrp="1"/>
          </p:cNvSpPr>
          <p:nvPr>
            <p:ph type="title"/>
          </p:nvPr>
        </p:nvSpPr>
        <p:spPr>
          <a:xfrm>
            <a:off x="692174" y="667231"/>
            <a:ext cx="10807652" cy="440488"/>
          </a:xfrm>
        </p:spPr>
        <p:txBody>
          <a:bodyPr>
            <a:normAutofit fontScale="90000"/>
          </a:bodyPr>
          <a:lstStyle/>
          <a:p>
            <a:r>
              <a:rPr lang="en-US" altLang="en-US" sz="3200" dirty="0">
                <a:latin typeface="Times New Roman"/>
                <a:cs typeface="Arial"/>
              </a:rPr>
              <a:t>Comparison Table</a:t>
            </a:r>
            <a:br>
              <a:rPr lang="en-US" altLang="en-US" sz="3200" dirty="0">
                <a:latin typeface="Times New Roman"/>
              </a:rPr>
            </a:br>
            <a:endParaRPr lang="en-US" sz="2900">
              <a:latin typeface="Times New Roman"/>
            </a:endParaRPr>
          </a:p>
        </p:txBody>
      </p:sp>
      <p:graphicFrame>
        <p:nvGraphicFramePr>
          <p:cNvPr id="8" name="Table 7">
            <a:extLst>
              <a:ext uri="{FF2B5EF4-FFF2-40B4-BE49-F238E27FC236}">
                <a16:creationId xmlns:a16="http://schemas.microsoft.com/office/drawing/2014/main" id="{11B938F9-A2F2-5937-7AC1-D8BA2E9BA522}"/>
              </a:ext>
            </a:extLst>
          </p:cNvPr>
          <p:cNvGraphicFramePr>
            <a:graphicFrameLocks noGrp="1"/>
          </p:cNvGraphicFramePr>
          <p:nvPr/>
        </p:nvGraphicFramePr>
        <p:xfrm>
          <a:off x="452284" y="1012723"/>
          <a:ext cx="11287432" cy="5348751"/>
        </p:xfrm>
        <a:graphic>
          <a:graphicData uri="http://schemas.openxmlformats.org/drawingml/2006/table">
            <a:tbl>
              <a:tblPr>
                <a:tableStyleId>{775DCB02-9BB8-47FD-8907-85C794F793BA}</a:tableStyleId>
              </a:tblPr>
              <a:tblGrid>
                <a:gridCol w="2172929">
                  <a:extLst>
                    <a:ext uri="{9D8B030D-6E8A-4147-A177-3AD203B41FA5}">
                      <a16:colId xmlns:a16="http://schemas.microsoft.com/office/drawing/2014/main" val="3150548602"/>
                    </a:ext>
                  </a:extLst>
                </a:gridCol>
                <a:gridCol w="4190679">
                  <a:extLst>
                    <a:ext uri="{9D8B030D-6E8A-4147-A177-3AD203B41FA5}">
                      <a16:colId xmlns:a16="http://schemas.microsoft.com/office/drawing/2014/main" val="3103415234"/>
                    </a:ext>
                  </a:extLst>
                </a:gridCol>
                <a:gridCol w="4923824">
                  <a:extLst>
                    <a:ext uri="{9D8B030D-6E8A-4147-A177-3AD203B41FA5}">
                      <a16:colId xmlns:a16="http://schemas.microsoft.com/office/drawing/2014/main" val="3497253361"/>
                    </a:ext>
                  </a:extLst>
                </a:gridCol>
              </a:tblGrid>
              <a:tr h="502513">
                <a:tc>
                  <a:txBody>
                    <a:bodyPr/>
                    <a:lstStyle/>
                    <a:p>
                      <a:pPr>
                        <a:buNone/>
                      </a:pPr>
                      <a:r>
                        <a:rPr lang="en-US" sz="1600" b="1">
                          <a:latin typeface="Times New Roman" panose="02020603050405020304" pitchFamily="18" charset="0"/>
                          <a:cs typeface="Times New Roman" panose="02020603050405020304" pitchFamily="18" charset="0"/>
                        </a:rPr>
                        <a:t>Feature</a:t>
                      </a:r>
                      <a:endParaRPr lang="en-US" sz="1600">
                        <a:latin typeface="Times New Roman" panose="02020603050405020304" pitchFamily="18" charset="0"/>
                        <a:cs typeface="Times New Roman" panose="02020603050405020304" pitchFamily="18" charset="0"/>
                      </a:endParaRPr>
                    </a:p>
                  </a:txBody>
                  <a:tcPr marL="32965" marR="32965" marT="16482" marB="16482" anchor="ctr"/>
                </a:tc>
                <a:tc>
                  <a:txBody>
                    <a:bodyPr/>
                    <a:lstStyle/>
                    <a:p>
                      <a:pPr>
                        <a:buNone/>
                      </a:pPr>
                      <a:r>
                        <a:rPr lang="en-US" sz="1600" b="1" dirty="0">
                          <a:latin typeface="Times New Roman" panose="02020603050405020304" pitchFamily="18" charset="0"/>
                          <a:cs typeface="Times New Roman" panose="02020603050405020304" pitchFamily="18" charset="0"/>
                        </a:rPr>
                        <a:t>Top-Down (Inmon)</a:t>
                      </a:r>
                      <a:endParaRPr lang="en-US" sz="1600" dirty="0">
                        <a:latin typeface="Times New Roman" panose="02020603050405020304" pitchFamily="18" charset="0"/>
                        <a:cs typeface="Times New Roman" panose="02020603050405020304" pitchFamily="18" charset="0"/>
                      </a:endParaRPr>
                    </a:p>
                  </a:txBody>
                  <a:tcPr marL="32965" marR="32965" marT="16482" marB="16482" anchor="ctr"/>
                </a:tc>
                <a:tc>
                  <a:txBody>
                    <a:bodyPr/>
                    <a:lstStyle/>
                    <a:p>
                      <a:pPr>
                        <a:buNone/>
                      </a:pPr>
                      <a:r>
                        <a:rPr lang="en-US" sz="1600" b="1">
                          <a:latin typeface="Times New Roman" panose="02020603050405020304" pitchFamily="18" charset="0"/>
                          <a:cs typeface="Times New Roman" panose="02020603050405020304" pitchFamily="18" charset="0"/>
                        </a:rPr>
                        <a:t>Bottom-Up (Kimball)</a:t>
                      </a:r>
                      <a:endParaRPr lang="en-US" sz="1600">
                        <a:latin typeface="Times New Roman" panose="02020603050405020304" pitchFamily="18" charset="0"/>
                        <a:cs typeface="Times New Roman" panose="02020603050405020304" pitchFamily="18" charset="0"/>
                      </a:endParaRPr>
                    </a:p>
                  </a:txBody>
                  <a:tcPr marL="32965" marR="32965" marT="16482" marB="16482" anchor="ctr"/>
                </a:tc>
                <a:extLst>
                  <a:ext uri="{0D108BD9-81ED-4DB2-BD59-A6C34878D82A}">
                    <a16:rowId xmlns:a16="http://schemas.microsoft.com/office/drawing/2014/main" val="1402961911"/>
                  </a:ext>
                </a:extLst>
              </a:tr>
              <a:tr h="562766">
                <a:tc>
                  <a:txBody>
                    <a:bodyPr/>
                    <a:lstStyle/>
                    <a:p>
                      <a:pPr>
                        <a:buNone/>
                      </a:pPr>
                      <a:r>
                        <a:rPr lang="en-US" sz="1600" b="1">
                          <a:latin typeface="Times New Roman" panose="02020603050405020304" pitchFamily="18" charset="0"/>
                          <a:cs typeface="Times New Roman" panose="02020603050405020304" pitchFamily="18" charset="0"/>
                        </a:rPr>
                        <a:t>Starting Point</a:t>
                      </a:r>
                      <a:endParaRPr lang="en-US" sz="1600">
                        <a:latin typeface="Times New Roman" panose="02020603050405020304" pitchFamily="18" charset="0"/>
                        <a:cs typeface="Times New Roman" panose="02020603050405020304" pitchFamily="18" charset="0"/>
                      </a:endParaRPr>
                    </a:p>
                  </a:txBody>
                  <a:tcPr marL="32965" marR="32965" marT="16482" marB="16482" anchor="ctr"/>
                </a:tc>
                <a:tc>
                  <a:txBody>
                    <a:bodyPr/>
                    <a:lstStyle/>
                    <a:p>
                      <a:pPr>
                        <a:buNone/>
                      </a:pPr>
                      <a:r>
                        <a:rPr lang="en-US" sz="1600">
                          <a:latin typeface="Times New Roman" panose="02020603050405020304" pitchFamily="18" charset="0"/>
                          <a:cs typeface="Times New Roman" panose="02020603050405020304" pitchFamily="18" charset="0"/>
                        </a:rPr>
                        <a:t>Starts with an </a:t>
                      </a:r>
                      <a:r>
                        <a:rPr lang="en-US" sz="1600" b="1">
                          <a:latin typeface="Times New Roman" panose="02020603050405020304" pitchFamily="18" charset="0"/>
                          <a:cs typeface="Times New Roman" panose="02020603050405020304" pitchFamily="18" charset="0"/>
                        </a:rPr>
                        <a:t>Enterprise Data Warehouse (EDW)</a:t>
                      </a:r>
                      <a:r>
                        <a:rPr lang="en-US" sz="1600">
                          <a:latin typeface="Times New Roman" panose="02020603050405020304" pitchFamily="18" charset="0"/>
                          <a:cs typeface="Times New Roman" panose="02020603050405020304" pitchFamily="18" charset="0"/>
                        </a:rPr>
                        <a:t> that integrates all enterprise data.</a:t>
                      </a:r>
                    </a:p>
                  </a:txBody>
                  <a:tcPr marL="32965" marR="32965" marT="16482" marB="16482" anchor="ctr"/>
                </a:tc>
                <a:tc>
                  <a:txBody>
                    <a:bodyPr/>
                    <a:lstStyle/>
                    <a:p>
                      <a:pPr>
                        <a:buNone/>
                      </a:pPr>
                      <a:r>
                        <a:rPr lang="en-US" sz="1600">
                          <a:latin typeface="Times New Roman" panose="02020603050405020304" pitchFamily="18" charset="0"/>
                          <a:cs typeface="Times New Roman" panose="02020603050405020304" pitchFamily="18" charset="0"/>
                        </a:rPr>
                        <a:t>Starts with </a:t>
                      </a:r>
                      <a:r>
                        <a:rPr lang="en-US" sz="1600" b="1">
                          <a:latin typeface="Times New Roman" panose="02020603050405020304" pitchFamily="18" charset="0"/>
                          <a:cs typeface="Times New Roman" panose="02020603050405020304" pitchFamily="18" charset="0"/>
                        </a:rPr>
                        <a:t>departmental Data Marts</a:t>
                      </a:r>
                      <a:r>
                        <a:rPr lang="en-US" sz="1600">
                          <a:latin typeface="Times New Roman" panose="02020603050405020304" pitchFamily="18" charset="0"/>
                          <a:cs typeface="Times New Roman" panose="02020603050405020304" pitchFamily="18" charset="0"/>
                        </a:rPr>
                        <a:t> focused on specific business areas.</a:t>
                      </a:r>
                    </a:p>
                  </a:txBody>
                  <a:tcPr marL="32965" marR="32965" marT="16482" marB="16482" anchor="ctr"/>
                </a:tc>
                <a:extLst>
                  <a:ext uri="{0D108BD9-81ED-4DB2-BD59-A6C34878D82A}">
                    <a16:rowId xmlns:a16="http://schemas.microsoft.com/office/drawing/2014/main" val="2832988829"/>
                  </a:ext>
                </a:extLst>
              </a:tr>
              <a:tr h="562766">
                <a:tc>
                  <a:txBody>
                    <a:bodyPr/>
                    <a:lstStyle/>
                    <a:p>
                      <a:pPr>
                        <a:buNone/>
                      </a:pPr>
                      <a:r>
                        <a:rPr lang="en-US" sz="1600" b="1">
                          <a:latin typeface="Times New Roman" panose="02020603050405020304" pitchFamily="18" charset="0"/>
                          <a:cs typeface="Times New Roman" panose="02020603050405020304" pitchFamily="18" charset="0"/>
                        </a:rPr>
                        <a:t>Core Philosophy</a:t>
                      </a:r>
                      <a:endParaRPr lang="en-US" sz="1600">
                        <a:latin typeface="Times New Roman" panose="02020603050405020304" pitchFamily="18" charset="0"/>
                        <a:cs typeface="Times New Roman" panose="02020603050405020304" pitchFamily="18" charset="0"/>
                      </a:endParaRPr>
                    </a:p>
                  </a:txBody>
                  <a:tcPr marL="32965" marR="32965" marT="16482" marB="16482" anchor="ctr"/>
                </a:tc>
                <a:tc>
                  <a:txBody>
                    <a:bodyPr/>
                    <a:lstStyle/>
                    <a:p>
                      <a:pPr>
                        <a:buNone/>
                      </a:pPr>
                      <a:r>
                        <a:rPr lang="en-US" sz="1600">
                          <a:latin typeface="Times New Roman" panose="02020603050405020304" pitchFamily="18" charset="0"/>
                          <a:cs typeface="Times New Roman" panose="02020603050405020304" pitchFamily="18" charset="0"/>
                        </a:rPr>
                        <a:t>Create a </a:t>
                      </a:r>
                      <a:r>
                        <a:rPr lang="en-US" sz="1600" b="1">
                          <a:latin typeface="Times New Roman" panose="02020603050405020304" pitchFamily="18" charset="0"/>
                          <a:cs typeface="Times New Roman" panose="02020603050405020304" pitchFamily="18" charset="0"/>
                        </a:rPr>
                        <a:t>single version of the truth</a:t>
                      </a:r>
                      <a:r>
                        <a:rPr lang="en-US" sz="1600">
                          <a:latin typeface="Times New Roman" panose="02020603050405020304" pitchFamily="18" charset="0"/>
                          <a:cs typeface="Times New Roman" panose="02020603050405020304" pitchFamily="18" charset="0"/>
                        </a:rPr>
                        <a:t> across the organization.</a:t>
                      </a:r>
                    </a:p>
                  </a:txBody>
                  <a:tcPr marL="32965" marR="32965" marT="16482" marB="16482" anchor="ctr"/>
                </a:tc>
                <a:tc>
                  <a:txBody>
                    <a:bodyPr/>
                    <a:lstStyle/>
                    <a:p>
                      <a:pPr>
                        <a:buNone/>
                      </a:pPr>
                      <a:r>
                        <a:rPr lang="en-US" sz="1600" b="1">
                          <a:latin typeface="Times New Roman" panose="02020603050405020304" pitchFamily="18" charset="0"/>
                          <a:cs typeface="Times New Roman" panose="02020603050405020304" pitchFamily="18" charset="0"/>
                        </a:rPr>
                        <a:t>Deliver quick business value</a:t>
                      </a:r>
                      <a:r>
                        <a:rPr lang="en-US" sz="1600">
                          <a:latin typeface="Times New Roman" panose="02020603050405020304" pitchFamily="18" charset="0"/>
                          <a:cs typeface="Times New Roman" panose="02020603050405020304" pitchFamily="18" charset="0"/>
                        </a:rPr>
                        <a:t> through smaller, focused implementations.</a:t>
                      </a:r>
                    </a:p>
                  </a:txBody>
                  <a:tcPr marL="32965" marR="32965" marT="16482" marB="16482" anchor="ctr"/>
                </a:tc>
                <a:extLst>
                  <a:ext uri="{0D108BD9-81ED-4DB2-BD59-A6C34878D82A}">
                    <a16:rowId xmlns:a16="http://schemas.microsoft.com/office/drawing/2014/main" val="768312526"/>
                  </a:ext>
                </a:extLst>
              </a:tr>
              <a:tr h="562766">
                <a:tc>
                  <a:txBody>
                    <a:bodyPr/>
                    <a:lstStyle/>
                    <a:p>
                      <a:pPr>
                        <a:buNone/>
                      </a:pPr>
                      <a:r>
                        <a:rPr lang="en-US" sz="1600" b="1">
                          <a:latin typeface="Times New Roman" panose="02020603050405020304" pitchFamily="18" charset="0"/>
                          <a:cs typeface="Times New Roman" panose="02020603050405020304" pitchFamily="18" charset="0"/>
                        </a:rPr>
                        <a:t>Data Model Type</a:t>
                      </a:r>
                      <a:endParaRPr lang="en-US" sz="1600">
                        <a:latin typeface="Times New Roman" panose="02020603050405020304" pitchFamily="18" charset="0"/>
                        <a:cs typeface="Times New Roman" panose="02020603050405020304" pitchFamily="18" charset="0"/>
                      </a:endParaRPr>
                    </a:p>
                  </a:txBody>
                  <a:tcPr marL="32965" marR="32965" marT="16482" marB="16482" anchor="ctr"/>
                </a:tc>
                <a:tc>
                  <a:txBody>
                    <a:bodyPr/>
                    <a:lstStyle/>
                    <a:p>
                      <a:pPr>
                        <a:buNone/>
                      </a:pPr>
                      <a:r>
                        <a:rPr lang="en-US" sz="1600" b="1">
                          <a:latin typeface="Times New Roman" panose="02020603050405020304" pitchFamily="18" charset="0"/>
                          <a:cs typeface="Times New Roman" panose="02020603050405020304" pitchFamily="18" charset="0"/>
                        </a:rPr>
                        <a:t>Normalized (3NF)</a:t>
                      </a:r>
                      <a:r>
                        <a:rPr lang="en-US" sz="1600">
                          <a:latin typeface="Times New Roman" panose="02020603050405020304" pitchFamily="18" charset="0"/>
                          <a:cs typeface="Times New Roman" panose="02020603050405020304" pitchFamily="18" charset="0"/>
                        </a:rPr>
                        <a:t> – focuses on minimizing redundancy and ensuring data integrity.</a:t>
                      </a:r>
                    </a:p>
                  </a:txBody>
                  <a:tcPr marL="32965" marR="32965" marT="16482" marB="16482" anchor="ctr"/>
                </a:tc>
                <a:tc>
                  <a:txBody>
                    <a:bodyPr/>
                    <a:lstStyle/>
                    <a:p>
                      <a:pPr>
                        <a:buNone/>
                      </a:pPr>
                      <a:r>
                        <a:rPr lang="en-US" sz="1600" b="1" dirty="0">
                          <a:latin typeface="Times New Roman" panose="02020603050405020304" pitchFamily="18" charset="0"/>
                          <a:cs typeface="Times New Roman" panose="02020603050405020304" pitchFamily="18" charset="0"/>
                        </a:rPr>
                        <a:t>Dimensional (Star Schema / Snowflake)</a:t>
                      </a:r>
                      <a:r>
                        <a:rPr lang="en-US" sz="1600" dirty="0">
                          <a:latin typeface="Times New Roman" panose="02020603050405020304" pitchFamily="18" charset="0"/>
                          <a:cs typeface="Times New Roman" panose="02020603050405020304" pitchFamily="18" charset="0"/>
                        </a:rPr>
                        <a:t> – designed for ease of reporting and analysis.</a:t>
                      </a:r>
                    </a:p>
                  </a:txBody>
                  <a:tcPr marL="32965" marR="32965" marT="16482" marB="16482" anchor="ctr"/>
                </a:tc>
                <a:extLst>
                  <a:ext uri="{0D108BD9-81ED-4DB2-BD59-A6C34878D82A}">
                    <a16:rowId xmlns:a16="http://schemas.microsoft.com/office/drawing/2014/main" val="1486374086"/>
                  </a:ext>
                </a:extLst>
              </a:tr>
              <a:tr h="562766">
                <a:tc>
                  <a:txBody>
                    <a:bodyPr/>
                    <a:lstStyle/>
                    <a:p>
                      <a:pPr>
                        <a:buNone/>
                      </a:pPr>
                      <a:r>
                        <a:rPr lang="en-US" sz="1600" b="1">
                          <a:latin typeface="Times New Roman" panose="02020603050405020304" pitchFamily="18" charset="0"/>
                          <a:cs typeface="Times New Roman" panose="02020603050405020304" pitchFamily="18" charset="0"/>
                        </a:rPr>
                        <a:t>Integration Approach</a:t>
                      </a:r>
                      <a:endParaRPr lang="en-US" sz="1600">
                        <a:latin typeface="Times New Roman" panose="02020603050405020304" pitchFamily="18" charset="0"/>
                        <a:cs typeface="Times New Roman" panose="02020603050405020304" pitchFamily="18" charset="0"/>
                      </a:endParaRPr>
                    </a:p>
                  </a:txBody>
                  <a:tcPr marL="32965" marR="32965" marT="16482" marB="16482" anchor="ctr"/>
                </a:tc>
                <a:tc>
                  <a:txBody>
                    <a:bodyPr/>
                    <a:lstStyle/>
                    <a:p>
                      <a:pPr>
                        <a:buNone/>
                      </a:pPr>
                      <a:r>
                        <a:rPr lang="en-US" sz="1600" dirty="0">
                          <a:latin typeface="Times New Roman" panose="02020603050405020304" pitchFamily="18" charset="0"/>
                          <a:cs typeface="Times New Roman" panose="02020603050405020304" pitchFamily="18" charset="0"/>
                        </a:rPr>
                        <a:t>Data is first integrated centrally in the EDW, then shared with departments.</a:t>
                      </a:r>
                    </a:p>
                  </a:txBody>
                  <a:tcPr marL="32965" marR="32965" marT="16482" marB="16482" anchor="ctr"/>
                </a:tc>
                <a:tc>
                  <a:txBody>
                    <a:bodyPr/>
                    <a:lstStyle/>
                    <a:p>
                      <a:pPr>
                        <a:buNone/>
                      </a:pPr>
                      <a:r>
                        <a:rPr lang="en-US" sz="1600">
                          <a:latin typeface="Times New Roman" panose="02020603050405020304" pitchFamily="18" charset="0"/>
                          <a:cs typeface="Times New Roman" panose="02020603050405020304" pitchFamily="18" charset="0"/>
                        </a:rPr>
                        <a:t>Data marts are created first and then integrated to form a data warehouse.</a:t>
                      </a:r>
                    </a:p>
                  </a:txBody>
                  <a:tcPr marL="32965" marR="32965" marT="16482" marB="16482" anchor="ctr"/>
                </a:tc>
                <a:extLst>
                  <a:ext uri="{0D108BD9-81ED-4DB2-BD59-A6C34878D82A}">
                    <a16:rowId xmlns:a16="http://schemas.microsoft.com/office/drawing/2014/main" val="2058782854"/>
                  </a:ext>
                </a:extLst>
              </a:tr>
              <a:tr h="562766">
                <a:tc>
                  <a:txBody>
                    <a:bodyPr/>
                    <a:lstStyle/>
                    <a:p>
                      <a:pPr>
                        <a:buNone/>
                      </a:pPr>
                      <a:r>
                        <a:rPr lang="en-US" sz="1600" b="1" dirty="0">
                          <a:latin typeface="Times New Roman" panose="02020603050405020304" pitchFamily="18" charset="0"/>
                          <a:cs typeface="Times New Roman" panose="02020603050405020304" pitchFamily="18" charset="0"/>
                        </a:rPr>
                        <a:t>Implementation Time</a:t>
                      </a:r>
                      <a:endParaRPr lang="en-US" sz="1600" dirty="0">
                        <a:latin typeface="Times New Roman" panose="02020603050405020304" pitchFamily="18" charset="0"/>
                        <a:cs typeface="Times New Roman" panose="02020603050405020304" pitchFamily="18" charset="0"/>
                      </a:endParaRPr>
                    </a:p>
                  </a:txBody>
                  <a:tcPr marL="32965" marR="32965" marT="16482" marB="16482" anchor="ctr"/>
                </a:tc>
                <a:tc>
                  <a:txBody>
                    <a:bodyPr/>
                    <a:lstStyle/>
                    <a:p>
                      <a:pPr>
                        <a:buNone/>
                      </a:pPr>
                      <a:r>
                        <a:rPr lang="en-US" sz="1600">
                          <a:latin typeface="Times New Roman" panose="02020603050405020304" pitchFamily="18" charset="0"/>
                          <a:cs typeface="Times New Roman" panose="02020603050405020304" pitchFamily="18" charset="0"/>
                        </a:rPr>
                        <a:t>Long-term, often takes </a:t>
                      </a:r>
                      <a:r>
                        <a:rPr lang="en-US" sz="1600" b="1">
                          <a:latin typeface="Times New Roman" panose="02020603050405020304" pitchFamily="18" charset="0"/>
                          <a:cs typeface="Times New Roman" panose="02020603050405020304" pitchFamily="18" charset="0"/>
                        </a:rPr>
                        <a:t>years</a:t>
                      </a:r>
                      <a:r>
                        <a:rPr lang="en-US" sz="1600">
                          <a:latin typeface="Times New Roman" panose="02020603050405020304" pitchFamily="18" charset="0"/>
                          <a:cs typeface="Times New Roman" panose="02020603050405020304" pitchFamily="18" charset="0"/>
                        </a:rPr>
                        <a:t> to fully implement.</a:t>
                      </a:r>
                    </a:p>
                  </a:txBody>
                  <a:tcPr marL="32965" marR="32965" marT="16482" marB="16482" anchor="ctr"/>
                </a:tc>
                <a:tc>
                  <a:txBody>
                    <a:bodyPr/>
                    <a:lstStyle/>
                    <a:p>
                      <a:pPr>
                        <a:buNone/>
                      </a:pPr>
                      <a:r>
                        <a:rPr lang="en-US" sz="1600" b="1">
                          <a:latin typeface="Times New Roman" panose="02020603050405020304" pitchFamily="18" charset="0"/>
                          <a:cs typeface="Times New Roman" panose="02020603050405020304" pitchFamily="18" charset="0"/>
                        </a:rPr>
                        <a:t>Faster and iterative</a:t>
                      </a:r>
                      <a:r>
                        <a:rPr lang="en-US" sz="1600">
                          <a:latin typeface="Times New Roman" panose="02020603050405020304" pitchFamily="18" charset="0"/>
                          <a:cs typeface="Times New Roman" panose="02020603050405020304" pitchFamily="18" charset="0"/>
                        </a:rPr>
                        <a:t>, delivers results within </a:t>
                      </a:r>
                      <a:r>
                        <a:rPr lang="en-US" sz="1600" b="1">
                          <a:latin typeface="Times New Roman" panose="02020603050405020304" pitchFamily="18" charset="0"/>
                          <a:cs typeface="Times New Roman" panose="02020603050405020304" pitchFamily="18" charset="0"/>
                        </a:rPr>
                        <a:t>months</a:t>
                      </a:r>
                      <a:r>
                        <a:rPr lang="en-US" sz="1600">
                          <a:latin typeface="Times New Roman" panose="02020603050405020304" pitchFamily="18" charset="0"/>
                          <a:cs typeface="Times New Roman" panose="02020603050405020304" pitchFamily="18" charset="0"/>
                        </a:rPr>
                        <a:t>.</a:t>
                      </a:r>
                    </a:p>
                  </a:txBody>
                  <a:tcPr marL="32965" marR="32965" marT="16482" marB="16482" anchor="ctr"/>
                </a:tc>
                <a:extLst>
                  <a:ext uri="{0D108BD9-81ED-4DB2-BD59-A6C34878D82A}">
                    <a16:rowId xmlns:a16="http://schemas.microsoft.com/office/drawing/2014/main" val="2754843899"/>
                  </a:ext>
                </a:extLst>
              </a:tr>
              <a:tr h="562766">
                <a:tc>
                  <a:txBody>
                    <a:bodyPr/>
                    <a:lstStyle/>
                    <a:p>
                      <a:pPr>
                        <a:buNone/>
                      </a:pPr>
                      <a:r>
                        <a:rPr lang="en-US" sz="1600" b="1">
                          <a:latin typeface="Times New Roman" panose="02020603050405020304" pitchFamily="18" charset="0"/>
                          <a:cs typeface="Times New Roman" panose="02020603050405020304" pitchFamily="18" charset="0"/>
                        </a:rPr>
                        <a:t>Initial Cost</a:t>
                      </a:r>
                      <a:endParaRPr lang="en-US" sz="1600">
                        <a:latin typeface="Times New Roman" panose="02020603050405020304" pitchFamily="18" charset="0"/>
                        <a:cs typeface="Times New Roman" panose="02020603050405020304" pitchFamily="18" charset="0"/>
                      </a:endParaRPr>
                    </a:p>
                  </a:txBody>
                  <a:tcPr marL="32965" marR="32965" marT="16482" marB="16482" anchor="ctr"/>
                </a:tc>
                <a:tc>
                  <a:txBody>
                    <a:bodyPr/>
                    <a:lstStyle/>
                    <a:p>
                      <a:pPr>
                        <a:buNone/>
                      </a:pPr>
                      <a:r>
                        <a:rPr lang="en-US" sz="1600" b="1">
                          <a:latin typeface="Times New Roman" panose="02020603050405020304" pitchFamily="18" charset="0"/>
                          <a:cs typeface="Times New Roman" panose="02020603050405020304" pitchFamily="18" charset="0"/>
                        </a:rPr>
                        <a:t>High</a:t>
                      </a:r>
                      <a:r>
                        <a:rPr lang="en-US" sz="1600">
                          <a:latin typeface="Times New Roman" panose="02020603050405020304" pitchFamily="18" charset="0"/>
                          <a:cs typeface="Times New Roman" panose="02020603050405020304" pitchFamily="18" charset="0"/>
                        </a:rPr>
                        <a:t> due to heavy upfront planning, modeling, and infrastructure.</a:t>
                      </a:r>
                    </a:p>
                  </a:txBody>
                  <a:tcPr marL="32965" marR="32965" marT="16482" marB="16482" anchor="ctr"/>
                </a:tc>
                <a:tc>
                  <a:txBody>
                    <a:bodyPr/>
                    <a:lstStyle/>
                    <a:p>
                      <a:pPr>
                        <a:buNone/>
                      </a:pPr>
                      <a:r>
                        <a:rPr lang="en-US" sz="1600" b="1" dirty="0">
                          <a:latin typeface="Times New Roman" panose="02020603050405020304" pitchFamily="18" charset="0"/>
                          <a:cs typeface="Times New Roman" panose="02020603050405020304" pitchFamily="18" charset="0"/>
                        </a:rPr>
                        <a:t>Lower</a:t>
                      </a:r>
                      <a:r>
                        <a:rPr lang="en-US" sz="1600" dirty="0">
                          <a:latin typeface="Times New Roman" panose="02020603050405020304" pitchFamily="18" charset="0"/>
                          <a:cs typeface="Times New Roman" panose="02020603050405020304" pitchFamily="18" charset="0"/>
                        </a:rPr>
                        <a:t> as it starts small and scales as needed.</a:t>
                      </a:r>
                    </a:p>
                  </a:txBody>
                  <a:tcPr marL="32965" marR="32965" marT="16482" marB="16482" anchor="ctr"/>
                </a:tc>
                <a:extLst>
                  <a:ext uri="{0D108BD9-81ED-4DB2-BD59-A6C34878D82A}">
                    <a16:rowId xmlns:a16="http://schemas.microsoft.com/office/drawing/2014/main" val="105224497"/>
                  </a:ext>
                </a:extLst>
              </a:tr>
              <a:tr h="562766">
                <a:tc>
                  <a:txBody>
                    <a:bodyPr/>
                    <a:lstStyle/>
                    <a:p>
                      <a:pPr>
                        <a:buNone/>
                      </a:pPr>
                      <a:r>
                        <a:rPr lang="en-US" sz="1600" b="1" dirty="0">
                          <a:latin typeface="Times New Roman" panose="02020603050405020304" pitchFamily="18" charset="0"/>
                          <a:cs typeface="Times New Roman" panose="02020603050405020304" pitchFamily="18" charset="0"/>
                        </a:rPr>
                        <a:t>Data Loading (ETL)</a:t>
                      </a:r>
                      <a:endParaRPr lang="en-US" sz="1600" dirty="0">
                        <a:latin typeface="Times New Roman" panose="02020603050405020304" pitchFamily="18" charset="0"/>
                        <a:cs typeface="Times New Roman" panose="02020603050405020304" pitchFamily="18" charset="0"/>
                      </a:endParaRPr>
                    </a:p>
                  </a:txBody>
                  <a:tcPr marL="32965" marR="32965" marT="16482" marB="16482" anchor="ctr"/>
                </a:tc>
                <a:tc>
                  <a:txBody>
                    <a:bodyPr/>
                    <a:lstStyle/>
                    <a:p>
                      <a:pPr>
                        <a:buNone/>
                      </a:pPr>
                      <a:r>
                        <a:rPr lang="en-US" sz="1600">
                          <a:latin typeface="Times New Roman" panose="02020603050405020304" pitchFamily="18" charset="0"/>
                          <a:cs typeface="Times New Roman" panose="02020603050405020304" pitchFamily="18" charset="0"/>
                        </a:rPr>
                        <a:t>Complex ETL process with strong data validation and cleansing.</a:t>
                      </a:r>
                    </a:p>
                  </a:txBody>
                  <a:tcPr marL="32965" marR="32965" marT="16482" marB="16482" anchor="ctr"/>
                </a:tc>
                <a:tc>
                  <a:txBody>
                    <a:bodyPr/>
                    <a:lstStyle/>
                    <a:p>
                      <a:pPr>
                        <a:buNone/>
                      </a:pPr>
                      <a:r>
                        <a:rPr lang="en-US" sz="1600" dirty="0">
                          <a:latin typeface="Times New Roman" panose="02020603050405020304" pitchFamily="18" charset="0"/>
                          <a:cs typeface="Times New Roman" panose="02020603050405020304" pitchFamily="18" charset="0"/>
                        </a:rPr>
                        <a:t>Simpler ETL focused on transforming data for reporting needs.</a:t>
                      </a:r>
                    </a:p>
                  </a:txBody>
                  <a:tcPr marL="32965" marR="32965" marT="16482" marB="16482" anchor="ctr"/>
                </a:tc>
                <a:extLst>
                  <a:ext uri="{0D108BD9-81ED-4DB2-BD59-A6C34878D82A}">
                    <a16:rowId xmlns:a16="http://schemas.microsoft.com/office/drawing/2014/main" val="1806404247"/>
                  </a:ext>
                </a:extLst>
              </a:tr>
              <a:tr h="344110">
                <a:tc>
                  <a:txBody>
                    <a:bodyPr/>
                    <a:lstStyle/>
                    <a:p>
                      <a:pPr>
                        <a:buNone/>
                      </a:pPr>
                      <a:r>
                        <a:rPr lang="en-US" sz="1600" b="1" dirty="0">
                          <a:latin typeface="Times New Roman" panose="02020603050405020304" pitchFamily="18" charset="0"/>
                          <a:cs typeface="Times New Roman" panose="02020603050405020304" pitchFamily="18" charset="0"/>
                        </a:rPr>
                        <a:t>Reporting Performance</a:t>
                      </a:r>
                      <a:endParaRPr lang="en-US" sz="1600" dirty="0">
                        <a:latin typeface="Times New Roman" panose="02020603050405020304" pitchFamily="18" charset="0"/>
                        <a:cs typeface="Times New Roman" panose="02020603050405020304" pitchFamily="18" charset="0"/>
                      </a:endParaRPr>
                    </a:p>
                  </a:txBody>
                  <a:tcPr marL="32965" marR="32965" marT="16482" marB="16482" anchor="ctr"/>
                </a:tc>
                <a:tc>
                  <a:txBody>
                    <a:bodyPr/>
                    <a:lstStyle/>
                    <a:p>
                      <a:pPr>
                        <a:buNone/>
                      </a:pPr>
                      <a:r>
                        <a:rPr lang="en-US" sz="1600">
                          <a:latin typeface="Times New Roman" panose="02020603050405020304" pitchFamily="18" charset="0"/>
                          <a:cs typeface="Times New Roman" panose="02020603050405020304" pitchFamily="18" charset="0"/>
                        </a:rPr>
                        <a:t>Slower for direct reporting due to normalization.</a:t>
                      </a:r>
                    </a:p>
                  </a:txBody>
                  <a:tcPr marL="32965" marR="32965" marT="16482" marB="16482" anchor="ctr"/>
                </a:tc>
                <a:tc>
                  <a:txBody>
                    <a:bodyPr/>
                    <a:lstStyle/>
                    <a:p>
                      <a:pPr>
                        <a:buNone/>
                      </a:pPr>
                      <a:r>
                        <a:rPr lang="en-US" sz="1600" b="1" dirty="0">
                          <a:latin typeface="Times New Roman" panose="02020603050405020304" pitchFamily="18" charset="0"/>
                          <a:cs typeface="Times New Roman" panose="02020603050405020304" pitchFamily="18" charset="0"/>
                        </a:rPr>
                        <a:t>Faster queries</a:t>
                      </a:r>
                      <a:r>
                        <a:rPr lang="en-US" sz="1600" dirty="0">
                          <a:latin typeface="Times New Roman" panose="02020603050405020304" pitchFamily="18" charset="0"/>
                          <a:cs typeface="Times New Roman" panose="02020603050405020304" pitchFamily="18" charset="0"/>
                        </a:rPr>
                        <a:t> due to pre-aggregated, dimensional design.</a:t>
                      </a:r>
                    </a:p>
                  </a:txBody>
                  <a:tcPr marL="32965" marR="32965" marT="16482" marB="16482" anchor="ctr"/>
                </a:tc>
                <a:extLst>
                  <a:ext uri="{0D108BD9-81ED-4DB2-BD59-A6C34878D82A}">
                    <a16:rowId xmlns:a16="http://schemas.microsoft.com/office/drawing/2014/main" val="2202824378"/>
                  </a:ext>
                </a:extLst>
              </a:tr>
              <a:tr h="562766">
                <a:tc>
                  <a:txBody>
                    <a:bodyPr/>
                    <a:lstStyle/>
                    <a:p>
                      <a:pPr>
                        <a:buNone/>
                      </a:pPr>
                      <a:r>
                        <a:rPr lang="en-US" sz="1600" b="1">
                          <a:latin typeface="Times New Roman" panose="02020603050405020304" pitchFamily="18" charset="0"/>
                          <a:cs typeface="Times New Roman" panose="02020603050405020304" pitchFamily="18" charset="0"/>
                        </a:rPr>
                        <a:t>Best For</a:t>
                      </a:r>
                      <a:endParaRPr lang="en-US" sz="1600">
                        <a:latin typeface="Times New Roman" panose="02020603050405020304" pitchFamily="18" charset="0"/>
                        <a:cs typeface="Times New Roman" panose="02020603050405020304" pitchFamily="18" charset="0"/>
                      </a:endParaRPr>
                    </a:p>
                  </a:txBody>
                  <a:tcPr marL="32965" marR="32965" marT="16482" marB="16482" anchor="ctr"/>
                </a:tc>
                <a:tc>
                  <a:txBody>
                    <a:bodyPr/>
                    <a:lstStyle/>
                    <a:p>
                      <a:pPr>
                        <a:buNone/>
                      </a:pPr>
                      <a:r>
                        <a:rPr lang="en-US" sz="1600">
                          <a:latin typeface="Times New Roman" panose="02020603050405020304" pitchFamily="18" charset="0"/>
                          <a:cs typeface="Times New Roman" panose="02020603050405020304" pitchFamily="18" charset="0"/>
                        </a:rPr>
                        <a:t>Large enterprises focused on </a:t>
                      </a:r>
                      <a:r>
                        <a:rPr lang="en-US" sz="1600" b="1">
                          <a:latin typeface="Times New Roman" panose="02020603050405020304" pitchFamily="18" charset="0"/>
                          <a:cs typeface="Times New Roman" panose="02020603050405020304" pitchFamily="18" charset="0"/>
                        </a:rPr>
                        <a:t>data governance and accuracy</a:t>
                      </a:r>
                      <a:r>
                        <a:rPr lang="en-US" sz="1600">
                          <a:latin typeface="Times New Roman" panose="02020603050405020304" pitchFamily="18" charset="0"/>
                          <a:cs typeface="Times New Roman" panose="02020603050405020304" pitchFamily="18" charset="0"/>
                        </a:rPr>
                        <a:t>.</a:t>
                      </a:r>
                    </a:p>
                  </a:txBody>
                  <a:tcPr marL="32965" marR="32965" marT="16482" marB="16482" anchor="ctr"/>
                </a:tc>
                <a:tc>
                  <a:txBody>
                    <a:bodyPr/>
                    <a:lstStyle/>
                    <a:p>
                      <a:pPr>
                        <a:buNone/>
                      </a:pPr>
                      <a:r>
                        <a:rPr lang="en-US" sz="1600" dirty="0">
                          <a:latin typeface="Times New Roman" panose="02020603050405020304" pitchFamily="18" charset="0"/>
                          <a:cs typeface="Times New Roman" panose="02020603050405020304" pitchFamily="18" charset="0"/>
                        </a:rPr>
                        <a:t>Organizations needing </a:t>
                      </a:r>
                      <a:r>
                        <a:rPr lang="en-US" sz="1600" b="1" dirty="0">
                          <a:latin typeface="Times New Roman" panose="02020603050405020304" pitchFamily="18" charset="0"/>
                          <a:cs typeface="Times New Roman" panose="02020603050405020304" pitchFamily="18" charset="0"/>
                        </a:rPr>
                        <a:t>quick insights and business agility</a:t>
                      </a:r>
                      <a:r>
                        <a:rPr lang="en-US" sz="1600" dirty="0">
                          <a:latin typeface="Times New Roman" panose="02020603050405020304" pitchFamily="18" charset="0"/>
                          <a:cs typeface="Times New Roman" panose="02020603050405020304" pitchFamily="18" charset="0"/>
                        </a:rPr>
                        <a:t>.</a:t>
                      </a:r>
                    </a:p>
                  </a:txBody>
                  <a:tcPr marL="32965" marR="32965" marT="16482" marB="16482" anchor="ctr"/>
                </a:tc>
                <a:extLst>
                  <a:ext uri="{0D108BD9-81ED-4DB2-BD59-A6C34878D82A}">
                    <a16:rowId xmlns:a16="http://schemas.microsoft.com/office/drawing/2014/main" val="1347252486"/>
                  </a:ext>
                </a:extLst>
              </a:tr>
            </a:tbl>
          </a:graphicData>
        </a:graphic>
      </p:graphicFrame>
    </p:spTree>
    <p:extLst>
      <p:ext uri="{BB962C8B-B14F-4D97-AF65-F5344CB8AC3E}">
        <p14:creationId xmlns:p14="http://schemas.microsoft.com/office/powerpoint/2010/main" val="3666593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6373-C1C0-3151-F1A9-19E200BD4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9E485-838F-FDA1-2CF5-AEDD28BC9BB2}"/>
              </a:ext>
            </a:extLst>
          </p:cNvPr>
          <p:cNvSpPr>
            <a:spLocks noGrp="1"/>
          </p:cNvSpPr>
          <p:nvPr>
            <p:ph type="title"/>
          </p:nvPr>
        </p:nvSpPr>
        <p:spPr>
          <a:xfrm>
            <a:off x="643570" y="576358"/>
            <a:ext cx="10904859" cy="440488"/>
          </a:xfrm>
        </p:spPr>
        <p:txBody>
          <a:bodyPr>
            <a:normAutofit/>
          </a:bodyPr>
          <a:lstStyle/>
          <a:p>
            <a:r>
              <a:rPr lang="en-US" sz="2900" dirty="0">
                <a:latin typeface="Times New Roman" panose="02020603050405020304" pitchFamily="18" charset="0"/>
                <a:cs typeface="Times New Roman" panose="02020603050405020304" pitchFamily="18" charset="0"/>
              </a:rPr>
              <a:t>SSOT</a:t>
            </a:r>
          </a:p>
        </p:txBody>
      </p:sp>
      <p:sp>
        <p:nvSpPr>
          <p:cNvPr id="3" name="Rectangle 1"/>
          <p:cNvSpPr>
            <a:spLocks noChangeArrowheads="1"/>
          </p:cNvSpPr>
          <p:nvPr/>
        </p:nvSpPr>
        <p:spPr bwMode="auto">
          <a:xfrm>
            <a:off x="643570" y="1214954"/>
            <a:ext cx="472533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200" b="1" dirty="0">
                <a:latin typeface="Times New Roman" panose="02020603050405020304" pitchFamily="18" charset="0"/>
                <a:cs typeface="Times New Roman" panose="02020603050405020304" pitchFamily="18" charset="0"/>
              </a:rPr>
              <a:t>The "Single Source of Truth" (SSOT)</a:t>
            </a:r>
          </a:p>
        </p:txBody>
      </p:sp>
      <p:sp>
        <p:nvSpPr>
          <p:cNvPr id="4" name="Rectangle 3"/>
          <p:cNvSpPr/>
          <p:nvPr/>
        </p:nvSpPr>
        <p:spPr>
          <a:xfrm>
            <a:off x="414528" y="1843949"/>
            <a:ext cx="6197287" cy="2677656"/>
          </a:xfrm>
          <a:prstGeom prst="rect">
            <a:avLst/>
          </a:prstGeom>
        </p:spPr>
        <p:txBody>
          <a:bodyPr wrap="square">
            <a:spAutoFit/>
          </a:bodyPr>
          <a:lstStyle/>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is the most critical concept of a data warehouse.</a:t>
            </a:r>
          </a:p>
          <a:p>
            <a:pPr marL="742950" lvl="1"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All data is centralized, cleaned, and standardized.</a:t>
            </a:r>
          </a:p>
          <a:p>
            <a:pPr marL="742950" lvl="1" indent="-285750">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becomes the </a:t>
            </a:r>
            <a:r>
              <a:rPr lang="en-US" b="1" dirty="0">
                <a:latin typeface="Times New Roman" panose="02020603050405020304" pitchFamily="18" charset="0"/>
                <a:cs typeface="Times New Roman" panose="02020603050405020304" pitchFamily="18" charset="0"/>
              </a:rPr>
              <a:t>one, official, trusted source</a:t>
            </a:r>
            <a:r>
              <a:rPr lang="en-US" dirty="0">
                <a:latin typeface="Times New Roman" panose="02020603050405020304" pitchFamily="18" charset="0"/>
                <a:cs typeface="Times New Roman" panose="02020603050405020304" pitchFamily="18" charset="0"/>
              </a:rPr>
              <a:t> for all analytical data.</a:t>
            </a:r>
          </a:p>
          <a:p>
            <a:pPr marL="742950" lvl="1" indent="-285750">
              <a:buFont typeface="Arial" panose="020B0604020202020204" pitchFamily="34" charset="0"/>
              <a:buChar char="•"/>
            </a:pPr>
            <a:endParaRPr lang="en-US"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Benefit:</a:t>
            </a:r>
            <a:r>
              <a:rPr lang="en-US" dirty="0">
                <a:latin typeface="Times New Roman" panose="02020603050405020304" pitchFamily="18" charset="0"/>
                <a:cs typeface="Times New Roman" panose="02020603050405020304" pitchFamily="18" charset="0"/>
              </a:rPr>
              <a:t> It ends debates. When marketing and finance pull "quarterly sales," they get the </a:t>
            </a:r>
            <a:r>
              <a:rPr lang="en-US" i="1" dirty="0">
                <a:latin typeface="Times New Roman" panose="02020603050405020304" pitchFamily="18" charset="0"/>
                <a:cs typeface="Times New Roman" panose="02020603050405020304" pitchFamily="18" charset="0"/>
              </a:rPr>
              <a:t>same number</a:t>
            </a:r>
            <a:r>
              <a:rPr lang="en-US" dirty="0">
                <a:latin typeface="Times New Roman" panose="02020603050405020304" pitchFamily="18" charset="0"/>
                <a:cs typeface="Times New Roman" panose="02020603050405020304" pitchFamily="18" charset="0"/>
              </a:rPr>
              <a:t>, building trust and consistency.</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0641"/>
          <a:stretch/>
        </p:blipFill>
        <p:spPr>
          <a:xfrm>
            <a:off x="6685085" y="1219907"/>
            <a:ext cx="4393223" cy="3925739"/>
          </a:xfrm>
          <a:prstGeom prst="rect">
            <a:avLst/>
          </a:prstGeom>
        </p:spPr>
      </p:pic>
    </p:spTree>
    <p:extLst>
      <p:ext uri="{BB962C8B-B14F-4D97-AF65-F5344CB8AC3E}">
        <p14:creationId xmlns:p14="http://schemas.microsoft.com/office/powerpoint/2010/main" val="2397037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6373-C1C0-3151-F1A9-19E200BD4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9E485-838F-FDA1-2CF5-AEDD28BC9BB2}"/>
              </a:ext>
            </a:extLst>
          </p:cNvPr>
          <p:cNvSpPr>
            <a:spLocks noGrp="1"/>
          </p:cNvSpPr>
          <p:nvPr>
            <p:ph type="title"/>
          </p:nvPr>
        </p:nvSpPr>
        <p:spPr>
          <a:xfrm>
            <a:off x="643570" y="576358"/>
            <a:ext cx="10904859" cy="440488"/>
          </a:xfrm>
        </p:spPr>
        <p:txBody>
          <a:bodyPr>
            <a:normAutofit/>
          </a:bodyPr>
          <a:lstStyle/>
          <a:p>
            <a:r>
              <a:rPr lang="en-US" sz="3200" dirty="0">
                <a:latin typeface="Times New Roman" panose="02020603050405020304" pitchFamily="18" charset="0"/>
                <a:cs typeface="Times New Roman" panose="02020603050405020304" pitchFamily="18" charset="0"/>
              </a:rPr>
              <a:t>Key Takeaways</a:t>
            </a:r>
          </a:p>
        </p:txBody>
      </p:sp>
      <p:sp>
        <p:nvSpPr>
          <p:cNvPr id="4" name="Rectangle 1"/>
          <p:cNvSpPr>
            <a:spLocks noChangeArrowheads="1"/>
          </p:cNvSpPr>
          <p:nvPr/>
        </p:nvSpPr>
        <p:spPr bwMode="auto">
          <a:xfrm>
            <a:off x="939695" y="1194129"/>
            <a:ext cx="8857046"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just" eaLnBrk="0" fontAlgn="base" hangingPunct="0">
              <a:spcBef>
                <a:spcPct val="0"/>
              </a:spcBef>
              <a:spcAft>
                <a:spcPct val="0"/>
              </a:spcAft>
              <a:buFont typeface="Wingdings" panose="05000000000000000000" pitchFamily="2" charset="2"/>
              <a:buChar char="§"/>
            </a:pPr>
            <a:r>
              <a:rPr lang="en-US" altLang="en-US" b="1" dirty="0">
                <a:latin typeface="Times New Roman" panose="02020603050405020304" pitchFamily="18" charset="0"/>
                <a:cs typeface="Times New Roman" panose="02020603050405020304" pitchFamily="18" charset="0"/>
              </a:rPr>
              <a:t>Centralized System</a:t>
            </a:r>
            <a:endParaRPr lang="en-US" altLang="en-US"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dirty="0">
                <a:latin typeface="Times New Roman" panose="02020603050405020304" pitchFamily="18" charset="0"/>
                <a:cs typeface="Times New Roman" panose="02020603050405020304" pitchFamily="18" charset="0"/>
              </a:rPr>
              <a:t>Solves the "data silo" problem by consolidating data from all business systems (CRM, ERP, etc.) into one place.</a:t>
            </a:r>
          </a:p>
          <a:p>
            <a:pPr lvl="0" algn="just" eaLnBrk="0" fontAlgn="base" hangingPunct="0">
              <a:spcBef>
                <a:spcPct val="0"/>
              </a:spcBef>
              <a:spcAft>
                <a:spcPct val="0"/>
              </a:spcAft>
            </a:pPr>
            <a:endParaRPr lang="en-US" altLang="en-US" dirty="0">
              <a:latin typeface="Times New Roman" panose="02020603050405020304" pitchFamily="18" charset="0"/>
              <a:cs typeface="Times New Roman" panose="02020603050405020304" pitchFamily="18" charset="0"/>
            </a:endParaRPr>
          </a:p>
          <a:p>
            <a:pPr marL="342900" lvl="0" indent="-342900" algn="just" eaLnBrk="0" fontAlgn="base" hangingPunct="0">
              <a:spcBef>
                <a:spcPct val="0"/>
              </a:spcBef>
              <a:spcAft>
                <a:spcPct val="0"/>
              </a:spcAft>
              <a:buFont typeface="Wingdings" panose="05000000000000000000" pitchFamily="2" charset="2"/>
              <a:buChar char="§"/>
            </a:pPr>
            <a:r>
              <a:rPr lang="en-US" altLang="en-US" b="1" dirty="0">
                <a:latin typeface="Times New Roman" panose="02020603050405020304" pitchFamily="18" charset="0"/>
                <a:cs typeface="Times New Roman" panose="02020603050405020304" pitchFamily="18" charset="0"/>
              </a:rPr>
              <a:t>Built for Analysis (OLAP)</a:t>
            </a:r>
            <a:endParaRPr lang="en-US" altLang="en-US"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dirty="0">
                <a:latin typeface="Times New Roman" panose="02020603050405020304" pitchFamily="18" charset="0"/>
                <a:cs typeface="Times New Roman" panose="02020603050405020304" pitchFamily="18" charset="0"/>
              </a:rPr>
              <a:t>Optimized for complex queries and reporting (reading data).</a:t>
            </a:r>
          </a:p>
          <a:p>
            <a:pPr lvl="0" algn="just" eaLnBrk="0" fontAlgn="base" hangingPunct="0">
              <a:spcBef>
                <a:spcPct val="0"/>
              </a:spcBef>
              <a:spcAft>
                <a:spcPct val="0"/>
              </a:spcAft>
            </a:pPr>
            <a:r>
              <a:rPr lang="en-US" altLang="en-US" dirty="0">
                <a:latin typeface="Times New Roman" panose="02020603050405020304" pitchFamily="18" charset="0"/>
                <a:cs typeface="Times New Roman" panose="02020603050405020304" pitchFamily="18" charset="0"/>
              </a:rPr>
              <a:t>This is different from operational systems (OLTP) which handle daily transactions (writing data).</a:t>
            </a:r>
          </a:p>
          <a:p>
            <a:pPr lvl="0" algn="just" eaLnBrk="0" fontAlgn="base" hangingPunct="0">
              <a:spcBef>
                <a:spcPct val="0"/>
              </a:spcBef>
              <a:spcAft>
                <a:spcPct val="0"/>
              </a:spcAft>
            </a:pPr>
            <a:endParaRPr lang="en-US" altLang="en-US" dirty="0">
              <a:latin typeface="Times New Roman" panose="02020603050405020304" pitchFamily="18" charset="0"/>
              <a:cs typeface="Times New Roman" panose="02020603050405020304" pitchFamily="18" charset="0"/>
            </a:endParaRPr>
          </a:p>
          <a:p>
            <a:pPr marL="342900" lvl="0" indent="-342900" algn="just" eaLnBrk="0" fontAlgn="base" hangingPunct="0">
              <a:spcBef>
                <a:spcPct val="0"/>
              </a:spcBef>
              <a:spcAft>
                <a:spcPct val="0"/>
              </a:spcAft>
              <a:buFont typeface="Wingdings" panose="05000000000000000000" pitchFamily="2" charset="2"/>
              <a:buChar char="§"/>
            </a:pPr>
            <a:r>
              <a:rPr lang="en-US" altLang="en-US" b="1" dirty="0">
                <a:latin typeface="Times New Roman" panose="02020603050405020304" pitchFamily="18" charset="0"/>
                <a:cs typeface="Times New Roman" panose="02020603050405020304" pitchFamily="18" charset="0"/>
              </a:rPr>
              <a:t>Stores Historical Data</a:t>
            </a:r>
            <a:endParaRPr lang="en-US" altLang="en-US"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dirty="0">
                <a:latin typeface="Times New Roman" panose="02020603050405020304" pitchFamily="18" charset="0"/>
                <a:cs typeface="Times New Roman" panose="02020603050405020304" pitchFamily="18" charset="0"/>
              </a:rPr>
              <a:t>Keeps a long-term record (months, years, decades) to analyze trends and compare performance over time.</a:t>
            </a:r>
          </a:p>
          <a:p>
            <a:pPr lvl="0" algn="just" eaLnBrk="0" fontAlgn="base" hangingPunct="0">
              <a:spcBef>
                <a:spcPct val="0"/>
              </a:spcBef>
              <a:spcAft>
                <a:spcPct val="0"/>
              </a:spcAft>
            </a:pPr>
            <a:endParaRPr lang="en-US" altLang="en-US" dirty="0">
              <a:latin typeface="Times New Roman" panose="02020603050405020304" pitchFamily="18" charset="0"/>
              <a:cs typeface="Times New Roman" panose="02020603050405020304" pitchFamily="18" charset="0"/>
            </a:endParaRPr>
          </a:p>
          <a:p>
            <a:pPr marL="342900" lvl="0" indent="-342900" algn="just" eaLnBrk="0" fontAlgn="base" hangingPunct="0">
              <a:spcBef>
                <a:spcPct val="0"/>
              </a:spcBef>
              <a:spcAft>
                <a:spcPct val="0"/>
              </a:spcAft>
              <a:buFont typeface="Wingdings" panose="05000000000000000000" pitchFamily="2" charset="2"/>
              <a:buChar char="§"/>
            </a:pPr>
            <a:r>
              <a:rPr lang="en-US" altLang="en-US" b="1" dirty="0">
                <a:latin typeface="Times New Roman" panose="02020603050405020304" pitchFamily="18" charset="0"/>
                <a:cs typeface="Times New Roman" panose="02020603050405020304" pitchFamily="18" charset="0"/>
              </a:rPr>
              <a:t>Creates a "Single Source of Truth" (SSOT)</a:t>
            </a:r>
            <a:endParaRPr lang="en-US" altLang="en-US"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dirty="0">
                <a:latin typeface="Times New Roman" panose="02020603050405020304" pitchFamily="18" charset="0"/>
                <a:cs typeface="Times New Roman" panose="02020603050405020304" pitchFamily="18" charset="0"/>
              </a:rPr>
              <a:t>Provides one, trusted, and consistent set of data for the entire organization, eliminating debates over "whose numbers are right."</a:t>
            </a:r>
          </a:p>
        </p:txBody>
      </p:sp>
    </p:spTree>
    <p:extLst>
      <p:ext uri="{BB962C8B-B14F-4D97-AF65-F5344CB8AC3E}">
        <p14:creationId xmlns:p14="http://schemas.microsoft.com/office/powerpoint/2010/main" val="3082498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5DBB10-2080-5746-8D95-B85AAFEC29E6}"/>
              </a:ext>
            </a:extLst>
          </p:cNvPr>
          <p:cNvSpPr>
            <a:spLocks noGrp="1"/>
          </p:cNvSpPr>
          <p:nvPr>
            <p:ph type="title"/>
          </p:nvPr>
        </p:nvSpPr>
        <p:spPr>
          <a:xfrm>
            <a:off x="1905353" y="1779533"/>
            <a:ext cx="8909887" cy="1696574"/>
          </a:xfrm>
        </p:spPr>
        <p:txBody>
          <a:bodyPr vert="horz" lIns="0" tIns="0" rIns="0" bIns="0" rtlCol="0" anchor="ctr" anchorCtr="0">
            <a:noAutofit/>
          </a:bodyPr>
          <a:lstStyle/>
          <a:p>
            <a:pPr algn="l"/>
            <a:r>
              <a:rPr lang="en-US" b="0" dirty="0">
                <a:latin typeface="Arial"/>
                <a:cs typeface="Arial"/>
              </a:rPr>
              <a:t>Characteristics of a Data Warehouse</a:t>
            </a:r>
          </a:p>
        </p:txBody>
      </p:sp>
    </p:spTree>
    <p:extLst>
      <p:ext uri="{BB962C8B-B14F-4D97-AF65-F5344CB8AC3E}">
        <p14:creationId xmlns:p14="http://schemas.microsoft.com/office/powerpoint/2010/main" val="871351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6373-C1C0-3151-F1A9-19E200BD4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9E485-838F-FDA1-2CF5-AEDD28BC9BB2}"/>
              </a:ext>
            </a:extLst>
          </p:cNvPr>
          <p:cNvSpPr>
            <a:spLocks noGrp="1"/>
          </p:cNvSpPr>
          <p:nvPr>
            <p:ph type="title"/>
          </p:nvPr>
        </p:nvSpPr>
        <p:spPr>
          <a:xfrm>
            <a:off x="643570" y="576358"/>
            <a:ext cx="10904859" cy="440488"/>
          </a:xfrm>
        </p:spPr>
        <p:txBody>
          <a:bodyPr>
            <a:normAutofit/>
          </a:bodyPr>
          <a:lstStyle/>
          <a:p>
            <a:r>
              <a:rPr lang="en-US" sz="3200" dirty="0">
                <a:latin typeface="Times New Roman" panose="02020603050405020304" pitchFamily="18" charset="0"/>
                <a:cs typeface="Times New Roman" panose="02020603050405020304" pitchFamily="18" charset="0"/>
              </a:rPr>
              <a:t>Characteristics of a Data Warehouse</a:t>
            </a:r>
            <a:endParaRPr lang="en-IN" sz="3200" dirty="0">
              <a:latin typeface="Times New Roman" panose="02020603050405020304" pitchFamily="18" charset="0"/>
              <a:cs typeface="Times New Roman" panose="02020603050405020304" pitchFamily="18" charset="0"/>
            </a:endParaRPr>
          </a:p>
        </p:txBody>
      </p:sp>
      <p:sp>
        <p:nvSpPr>
          <p:cNvPr id="3" name="Rectangle 2"/>
          <p:cNvSpPr/>
          <p:nvPr/>
        </p:nvSpPr>
        <p:spPr>
          <a:xfrm>
            <a:off x="643570" y="1701849"/>
            <a:ext cx="6096000" cy="3139321"/>
          </a:xfrm>
          <a:prstGeom prst="rect">
            <a:avLst/>
          </a:prstGeom>
        </p:spPr>
        <p:txBody>
          <a:bodyPr>
            <a:spAutoFit/>
          </a:bodyPr>
          <a:lstStyle/>
          <a:p>
            <a:pPr marL="742950" lvl="1"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Understanding why a data warehouse is different from a regular database.</a:t>
            </a:r>
          </a:p>
          <a:p>
            <a:pPr marL="742950" lvl="1"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Based on the principles defined by William </a:t>
            </a:r>
            <a:r>
              <a:rPr lang="en-US" dirty="0" err="1">
                <a:latin typeface="Times New Roman" panose="02020603050405020304" pitchFamily="18" charset="0"/>
                <a:cs typeface="Times New Roman" panose="02020603050405020304" pitchFamily="18" charset="0"/>
              </a:rPr>
              <a:t>Inmon</a:t>
            </a:r>
            <a:r>
              <a:rPr lang="en-US" dirty="0">
                <a:latin typeface="Times New Roman" panose="02020603050405020304" pitchFamily="18" charset="0"/>
                <a:cs typeface="Times New Roman" panose="02020603050405020304" pitchFamily="18" charset="0"/>
              </a:rPr>
              <a:t>, the “father of the data warehouse”.</a:t>
            </a:r>
          </a:p>
          <a:p>
            <a:pPr marL="742950" lvl="1"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will explore these four core concepts:</a:t>
            </a:r>
          </a:p>
          <a:p>
            <a:pPr marL="1200150" lvl="2"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Subject-Oriented</a:t>
            </a:r>
          </a:p>
          <a:p>
            <a:pPr marL="1200150" lvl="2"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Integrated</a:t>
            </a:r>
          </a:p>
          <a:p>
            <a:pPr marL="1200150" lvl="2"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Nonvolatile</a:t>
            </a:r>
          </a:p>
          <a:p>
            <a:pPr marL="1200150" lvl="2"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Time-Variant</a:t>
            </a:r>
          </a:p>
        </p:txBody>
      </p:sp>
      <p:sp>
        <p:nvSpPr>
          <p:cNvPr id="4" name="Rectangle 3"/>
          <p:cNvSpPr/>
          <p:nvPr/>
        </p:nvSpPr>
        <p:spPr>
          <a:xfrm>
            <a:off x="823545" y="1187865"/>
            <a:ext cx="4438523" cy="430887"/>
          </a:xfrm>
          <a:prstGeom prst="rect">
            <a:avLst/>
          </a:prstGeom>
        </p:spPr>
        <p:txBody>
          <a:bodyPr wrap="none">
            <a:spAutoFit/>
          </a:bodyPr>
          <a:lstStyle/>
          <a:p>
            <a:r>
              <a:rPr lang="en-US" sz="2200" b="1" dirty="0">
                <a:latin typeface="Times New Roman" panose="02020603050405020304" pitchFamily="18" charset="0"/>
                <a:cs typeface="Times New Roman" panose="02020603050405020304" pitchFamily="18" charset="0"/>
              </a:rPr>
              <a:t>The Four Pillars That Define a DW</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5479" t="5995" r="4244" b="6505"/>
          <a:stretch/>
        </p:blipFill>
        <p:spPr>
          <a:xfrm>
            <a:off x="7344322" y="1298773"/>
            <a:ext cx="3654854" cy="3542397"/>
          </a:xfrm>
          <a:prstGeom prst="rect">
            <a:avLst/>
          </a:prstGeom>
        </p:spPr>
      </p:pic>
    </p:spTree>
    <p:extLst>
      <p:ext uri="{BB962C8B-B14F-4D97-AF65-F5344CB8AC3E}">
        <p14:creationId xmlns:p14="http://schemas.microsoft.com/office/powerpoint/2010/main" val="782323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26373-C1C0-3151-F1A9-19E200BD4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49E485-838F-FDA1-2CF5-AEDD28BC9BB2}"/>
              </a:ext>
            </a:extLst>
          </p:cNvPr>
          <p:cNvSpPr>
            <a:spLocks noGrp="1"/>
          </p:cNvSpPr>
          <p:nvPr>
            <p:ph type="title"/>
          </p:nvPr>
        </p:nvSpPr>
        <p:spPr>
          <a:xfrm>
            <a:off x="643570" y="576358"/>
            <a:ext cx="10904859" cy="440488"/>
          </a:xfrm>
        </p:spPr>
        <p:txBody>
          <a:bodyPr>
            <a:normAutofit/>
          </a:bodyPr>
          <a:lstStyle/>
          <a:p>
            <a:r>
              <a:rPr lang="en-IN" sz="3200" dirty="0">
                <a:latin typeface="Times New Roman" panose="02020603050405020304" pitchFamily="18" charset="0"/>
                <a:cs typeface="Times New Roman" panose="02020603050405020304" pitchFamily="18" charset="0"/>
              </a:rPr>
              <a:t>Characteristic 1: Subject-Oriented</a:t>
            </a:r>
          </a:p>
        </p:txBody>
      </p:sp>
      <p:sp>
        <p:nvSpPr>
          <p:cNvPr id="3" name="Rectangle 2"/>
          <p:cNvSpPr/>
          <p:nvPr/>
        </p:nvSpPr>
        <p:spPr>
          <a:xfrm>
            <a:off x="643570" y="1701849"/>
            <a:ext cx="6096000" cy="3693319"/>
          </a:xfrm>
          <a:prstGeom prst="rect">
            <a:avLst/>
          </a:prstGeom>
        </p:spPr>
        <p:txBody>
          <a:bodyPr>
            <a:spAutoFit/>
          </a:bodyPr>
          <a:lstStyle/>
          <a:p>
            <a:pPr marL="742950" lvl="1"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Focuses on key business </a:t>
            </a:r>
            <a:r>
              <a:rPr lang="en-US" b="1" dirty="0">
                <a:latin typeface="Times New Roman" panose="02020603050405020304" pitchFamily="18" charset="0"/>
                <a:cs typeface="Times New Roman" panose="02020603050405020304" pitchFamily="18" charset="0"/>
              </a:rPr>
              <a:t>subjects</a:t>
            </a:r>
            <a:r>
              <a:rPr lang="en-US" dirty="0">
                <a:latin typeface="Times New Roman" panose="02020603050405020304" pitchFamily="18" charset="0"/>
                <a:cs typeface="Times New Roman" panose="02020603050405020304" pitchFamily="18" charset="0"/>
              </a:rPr>
              <a:t> (like Customers, Products, Sales) instead of day-to-day </a:t>
            </a:r>
            <a:r>
              <a:rPr lang="en-US" b="1" dirty="0">
                <a:latin typeface="Times New Roman" panose="02020603050405020304" pitchFamily="18" charset="0"/>
                <a:cs typeface="Times New Roman" panose="02020603050405020304" pitchFamily="18" charset="0"/>
              </a:rPr>
              <a:t>operations</a:t>
            </a:r>
            <a:r>
              <a:rPr lang="en-US" dirty="0">
                <a:latin typeface="Times New Roman" panose="02020603050405020304" pitchFamily="18" charset="0"/>
                <a:cs typeface="Times New Roman" panose="02020603050405020304" pitchFamily="18" charset="0"/>
              </a:rPr>
              <a:t> (like individual transactions).</a:t>
            </a:r>
          </a:p>
          <a:p>
            <a:pPr marL="742950" lvl="1"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Examples of Subjects:</a:t>
            </a:r>
            <a:endParaRPr lang="en-US" dirty="0">
              <a:latin typeface="Times New Roman" panose="02020603050405020304" pitchFamily="18" charset="0"/>
              <a:cs typeface="Times New Roman" panose="02020603050405020304" pitchFamily="18" charset="0"/>
            </a:endParaRPr>
          </a:p>
          <a:p>
            <a:pPr marL="1200150" lvl="2"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Customers</a:t>
            </a:r>
          </a:p>
          <a:p>
            <a:pPr marL="1200150" lvl="2"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Products</a:t>
            </a:r>
          </a:p>
          <a:p>
            <a:pPr marL="1200150" lvl="2"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Sales</a:t>
            </a:r>
          </a:p>
          <a:p>
            <a:pPr marL="1200150" lvl="2"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Finance</a:t>
            </a:r>
          </a:p>
          <a:p>
            <a:pPr marL="1200150" lvl="2"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Why it Matters:</a:t>
            </a:r>
            <a:r>
              <a:rPr lang="en-US" dirty="0">
                <a:latin typeface="Times New Roman" panose="02020603050405020304" pitchFamily="18" charset="0"/>
                <a:cs typeface="Times New Roman" panose="02020603050405020304" pitchFamily="18" charset="0"/>
              </a:rPr>
              <a:t> Simplifies analysis by grouping all relevant data for a specific subject, making it easier to answer high-level business questions.</a:t>
            </a:r>
          </a:p>
        </p:txBody>
      </p:sp>
      <p:sp>
        <p:nvSpPr>
          <p:cNvPr id="4" name="Rectangle 3"/>
          <p:cNvSpPr/>
          <p:nvPr/>
        </p:nvSpPr>
        <p:spPr>
          <a:xfrm>
            <a:off x="823545" y="1187865"/>
            <a:ext cx="2271776" cy="430887"/>
          </a:xfrm>
          <a:prstGeom prst="rect">
            <a:avLst/>
          </a:prstGeom>
        </p:spPr>
        <p:txBody>
          <a:bodyPr wrap="none">
            <a:spAutoFit/>
          </a:bodyPr>
          <a:lstStyle/>
          <a:p>
            <a:r>
              <a:rPr lang="en-US" sz="2200" b="1" dirty="0">
                <a:latin typeface="Times New Roman" panose="02020603050405020304" pitchFamily="18" charset="0"/>
                <a:cs typeface="Times New Roman" panose="02020603050405020304" pitchFamily="18" charset="0"/>
              </a:rPr>
              <a:t>Subject-Oriented</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3846" b="1"/>
          <a:stretch/>
        </p:blipFill>
        <p:spPr>
          <a:xfrm>
            <a:off x="7107114" y="1403308"/>
            <a:ext cx="3971193" cy="3421335"/>
          </a:xfrm>
          <a:prstGeom prst="rect">
            <a:avLst/>
          </a:prstGeom>
        </p:spPr>
      </p:pic>
    </p:spTree>
    <p:extLst>
      <p:ext uri="{BB962C8B-B14F-4D97-AF65-F5344CB8AC3E}">
        <p14:creationId xmlns:p14="http://schemas.microsoft.com/office/powerpoint/2010/main" val="4163920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4931</Words>
  <Application>Microsoft Office PowerPoint</Application>
  <PresentationFormat>Widescreen</PresentationFormat>
  <Paragraphs>531</Paragraphs>
  <Slides>47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Calibri Light</vt:lpstr>
      <vt:lpstr>Google Sans Text</vt:lpstr>
      <vt:lpstr>Roboto Light</vt:lpstr>
      <vt:lpstr>Roboto Thin</vt:lpstr>
      <vt:lpstr>Times New Roman</vt:lpstr>
      <vt:lpstr>Wingdings</vt:lpstr>
      <vt:lpstr>Office Theme</vt:lpstr>
      <vt:lpstr>What is Data Warehouse?</vt:lpstr>
      <vt:lpstr>The Modern Data Problem</vt:lpstr>
      <vt:lpstr>What is a Data Warehouse?</vt:lpstr>
      <vt:lpstr>The Core Purpose</vt:lpstr>
      <vt:lpstr>SSOT</vt:lpstr>
      <vt:lpstr>Key Takeaways</vt:lpstr>
      <vt:lpstr>Characteristics of a Data Warehouse</vt:lpstr>
      <vt:lpstr>Characteristics of a Data Warehouse</vt:lpstr>
      <vt:lpstr>Characteristic 1: Subject-Oriented</vt:lpstr>
      <vt:lpstr>Characteristic 2: Integrated</vt:lpstr>
      <vt:lpstr>Characteristic 3: Nonvolatile</vt:lpstr>
      <vt:lpstr>Characteristic 4: Time-Variant</vt:lpstr>
      <vt:lpstr>Summary</vt:lpstr>
      <vt:lpstr>Data Flow in a Warehouse System</vt:lpstr>
      <vt:lpstr>Understanding How Data moves from Source to Insights!</vt:lpstr>
      <vt:lpstr>Overview of Data Flow Process</vt:lpstr>
      <vt:lpstr>Stages of Data Flow</vt:lpstr>
      <vt:lpstr>Stages of Data Flow</vt:lpstr>
      <vt:lpstr>Benefits and Challenges of Efficient Data Flow</vt:lpstr>
      <vt:lpstr>Data Warehouse Architecture</vt:lpstr>
      <vt:lpstr>What is data warehouse architecture?</vt:lpstr>
      <vt:lpstr>Why a Data Warehouse Architecture?</vt:lpstr>
      <vt:lpstr>Tiers in Data Warehouse Architecture</vt:lpstr>
      <vt:lpstr>The Conceptual Layers (Data Flow)</vt:lpstr>
      <vt:lpstr>Top Down and Bottom Up Approach</vt:lpstr>
      <vt:lpstr>Structuring the data warehouse</vt:lpstr>
      <vt:lpstr>Need for Data Warehousing in organizations</vt:lpstr>
      <vt:lpstr>Why Do We Need a Data Warehouse?</vt:lpstr>
      <vt:lpstr>Need 1: Creating a Single Source of Truth (SSOT)</vt:lpstr>
      <vt:lpstr>Need 2: Powerful Business Intelligence (BI) &amp; Reporting</vt:lpstr>
      <vt:lpstr>Need 3: Unlocking Historical Analysis &amp; Forecasting</vt:lpstr>
      <vt:lpstr>Need 4: Enhancing Data Quality and Consistency</vt:lpstr>
      <vt:lpstr>Real-World Examples</vt:lpstr>
      <vt:lpstr>OLTP vs. OLAP</vt:lpstr>
      <vt:lpstr>What is OLTP?</vt:lpstr>
      <vt:lpstr>What is OLAP?</vt:lpstr>
      <vt:lpstr>OLTP vs. OLAP</vt:lpstr>
      <vt:lpstr>A Simple Analogy</vt:lpstr>
      <vt:lpstr>Why Keep Them Separate?</vt:lpstr>
      <vt:lpstr>Summary</vt:lpstr>
      <vt:lpstr>Top-Down vs. Bottom-Up Approaches</vt:lpstr>
      <vt:lpstr>What is a Design Approach?</vt:lpstr>
      <vt:lpstr>The Top-Down Approach (Inmon Model)</vt:lpstr>
      <vt:lpstr>Pros and Cons of the Top-Down Approach </vt:lpstr>
      <vt:lpstr>The Bottom-Up Approach (Kimball Model) </vt:lpstr>
      <vt:lpstr>Pros and Cons of the Bottom-Up Approach </vt:lpstr>
      <vt:lpstr>Comparison Table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Renu  Jindal</dc:creator>
  <cp:lastModifiedBy>Renu  Jindal</cp:lastModifiedBy>
  <cp:revision>2</cp:revision>
  <dcterms:created xsi:type="dcterms:W3CDTF">2025-12-23T16:24:21Z</dcterms:created>
  <dcterms:modified xsi:type="dcterms:W3CDTF">2026-01-18T16:25:59Z</dcterms:modified>
</cp:coreProperties>
</file>